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Lato"/>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Lato-regular.fntdata"/><Relationship Id="rId43" Type="http://schemas.openxmlformats.org/officeDocument/2006/relationships/slide" Target="slides/slide38.xml"/><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Lato-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3a3064b23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3a3064b23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3a1cfdcf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3a1cfdcf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training data preparation step, N model </a:t>
            </a:r>
            <a:r>
              <a:rPr lang="en"/>
              <a:t>schedules</a:t>
            </a:r>
            <a:r>
              <a:rPr lang="en"/>
              <a:t> are randomly sampled given the model zoo (a set of pretrained models). Each schedule is evaluated using a solver depending on the sampler type and assigned an FID score using relatively small number of images. </a:t>
            </a:r>
            <a:endParaRPr/>
          </a:p>
          <a:p>
            <a:pPr indent="0" lvl="0" marL="0" rtl="0" algn="l">
              <a:spcBef>
                <a:spcPts val="0"/>
              </a:spcBef>
              <a:spcAft>
                <a:spcPts val="0"/>
              </a:spcAft>
              <a:buNone/>
            </a:pPr>
            <a:r>
              <a:rPr lang="en"/>
              <a:t>After that, we have generated our data and labels, namely the Schedule-FID pairs that will be used to train a predictor model.</a:t>
            </a:r>
            <a:endParaRPr/>
          </a:p>
          <a:p>
            <a:pPr indent="0" lvl="0" marL="0" rtl="0" algn="l">
              <a:spcBef>
                <a:spcPts val="0"/>
              </a:spcBef>
              <a:spcAft>
                <a:spcPts val="0"/>
              </a:spcAft>
              <a:buNone/>
            </a:pPr>
            <a:r>
              <a:rPr lang="en"/>
              <a:t>One thing to note is that, as </a:t>
            </a:r>
            <a:r>
              <a:rPr lang="en"/>
              <a:t>mentioned</a:t>
            </a:r>
            <a:r>
              <a:rPr lang="en"/>
              <a:t> earlier there are exponential number of possible schedules, so it is not possible to gather all schedules in the training dataset. We want our selected N schedules to be diverse enough so that after training the predictor model will have better generalizability on unseen </a:t>
            </a:r>
            <a:r>
              <a:rPr lang="en"/>
              <a:t>schedules</a:t>
            </a:r>
            <a:r>
              <a:rPr lang="en"/>
              <a:t>. The authors achieves this by manually assign multinomial distribution weights to the sampling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3a1cfdc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3a1cfdc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predictor, at a high level, it takes in a model schedule and outputs a predicted FID score. There are some details about the model architecture.</a:t>
            </a:r>
            <a:endParaRPr/>
          </a:p>
          <a:p>
            <a:pPr indent="0" lvl="0" marL="0" rtl="0" algn="l">
              <a:spcBef>
                <a:spcPts val="0"/>
              </a:spcBef>
              <a:spcAft>
                <a:spcPts val="0"/>
              </a:spcAft>
              <a:buNone/>
            </a:pPr>
            <a:r>
              <a:rPr lang="en"/>
              <a:t>For the model schedule, each model choice si is projected into a d-dimensional vector for each timestep to get a model embedding as the input to the predictor. </a:t>
            </a:r>
            <a:r>
              <a:rPr lang="en"/>
              <a:t>The denoising functionality at each step is not only related to the model choice, but also the current timestep. Therefore, besides the model embedding, it is a logical choice to add timestep embedding as an additional input to our predictor. Each timestep ti is </a:t>
            </a:r>
            <a:r>
              <a:rPr lang="en"/>
              <a:t>converted</a:t>
            </a:r>
            <a:r>
              <a:rPr lang="en"/>
              <a:t> to a sinusoidal embedding vector and then projected into a d-dimensional vector.</a:t>
            </a:r>
            <a:endParaRPr/>
          </a:p>
          <a:p>
            <a:pPr indent="0" lvl="0" marL="0" rtl="0" algn="l">
              <a:spcBef>
                <a:spcPts val="0"/>
              </a:spcBef>
              <a:spcAft>
                <a:spcPts val="0"/>
              </a:spcAft>
              <a:buNone/>
            </a:pPr>
            <a:r>
              <a:rPr lang="en"/>
              <a:t>Lastly, the actual body of the model, called sequence predictor, takes in the concatenation of the two embedding vectors, feed it into an LSTM and an MLP modules to output the predicted FID score for the model schedule.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3a1cfdcfc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3a1cfdcfc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authors decide that whether having accurate predictions of the actual FIDs for model schedules is not as important as being able to predict the ordering of the schedules.</a:t>
            </a:r>
            <a:endParaRPr/>
          </a:p>
          <a:p>
            <a:pPr indent="0" lvl="0" marL="0" rtl="0" algn="l">
              <a:spcBef>
                <a:spcPts val="0"/>
              </a:spcBef>
              <a:spcAft>
                <a:spcPts val="0"/>
              </a:spcAft>
              <a:buNone/>
            </a:pPr>
            <a:r>
              <a:rPr lang="en"/>
              <a:t>The training round of the predictor is run for every pair of model </a:t>
            </a:r>
            <a:r>
              <a:rPr lang="en"/>
              <a:t>schedules. The training uses a pair-wise ranking loss.</a:t>
            </a:r>
            <a:endParaRPr/>
          </a:p>
          <a:p>
            <a:pPr indent="0" lvl="0" marL="0" rtl="0" algn="l">
              <a:spcBef>
                <a:spcPts val="0"/>
              </a:spcBef>
              <a:spcAft>
                <a:spcPts val="0"/>
              </a:spcAft>
              <a:buNone/>
            </a:pPr>
            <a:r>
              <a:rPr lang="en"/>
              <a:t>The high level idea is that for every pair of model schedule that has a clear ranking of generation quality, its contribution to loss will be big if the predicted ordering is reversed or the gap between the predicted FIDs is not big enough. </a:t>
            </a:r>
            <a:endParaRPr/>
          </a:p>
          <a:p>
            <a:pPr indent="0" lvl="0" marL="0" rtl="0" algn="l">
              <a:spcBef>
                <a:spcPts val="0"/>
              </a:spcBef>
              <a:spcAft>
                <a:spcPts val="0"/>
              </a:spcAft>
              <a:buNone/>
            </a:pPr>
            <a:r>
              <a:rPr lang="en"/>
              <a:t>This way, the loss drives the predictor to learn the relative ranking of different model schedules.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3a1cfdcfc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3a1cfdcfc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predictor just predicts the generation quality of a model schedule. To figure out which model schedule is the best, we need to use search-based algorithm because it is impossible to run the predictor on all possible schedules.</a:t>
            </a:r>
            <a:endParaRPr>
              <a:solidFill>
                <a:schemeClr val="dk1"/>
              </a:solidFill>
            </a:endParaRPr>
          </a:p>
          <a:p>
            <a:pPr indent="0" lvl="0" marL="0" rtl="0" algn="l">
              <a:spcBef>
                <a:spcPts val="0"/>
              </a:spcBef>
              <a:spcAft>
                <a:spcPts val="0"/>
              </a:spcAft>
              <a:buNone/>
            </a:pPr>
            <a:r>
              <a:rPr lang="en">
                <a:solidFill>
                  <a:schemeClr val="dk1"/>
                </a:solidFill>
              </a:rPr>
              <a:t>A simple evolutionary algorithm is used in this paper. The high level idea is to start with a sampled schedule, derive more schedules by using different </a:t>
            </a:r>
            <a:r>
              <a:rPr lang="en">
                <a:solidFill>
                  <a:schemeClr val="dk1"/>
                </a:solidFill>
              </a:rPr>
              <a:t>models</a:t>
            </a:r>
            <a:r>
              <a:rPr lang="en">
                <a:solidFill>
                  <a:schemeClr val="dk1"/>
                </a:solidFill>
              </a:rPr>
              <a:t> at certain timesteps. If we consider each schedule as a node, then the derived </a:t>
            </a:r>
            <a:r>
              <a:rPr lang="en">
                <a:solidFill>
                  <a:schemeClr val="dk1"/>
                </a:solidFill>
              </a:rPr>
              <a:t>schedules</a:t>
            </a:r>
            <a:r>
              <a:rPr lang="en">
                <a:solidFill>
                  <a:schemeClr val="dk1"/>
                </a:solidFill>
              </a:rPr>
              <a:t> are the children of the node, and the entire search space should be a tree or graph. We would move from the starting node gradually towards </a:t>
            </a:r>
            <a:r>
              <a:rPr lang="en">
                <a:solidFill>
                  <a:schemeClr val="dk1"/>
                </a:solidFill>
              </a:rPr>
              <a:t>schedules</a:t>
            </a:r>
            <a:r>
              <a:rPr lang="en">
                <a:solidFill>
                  <a:schemeClr val="dk1"/>
                </a:solidFill>
              </a:rPr>
              <a:t> that have higher predicted scores and at the same time fulfill the latency constraint with the hope to find the global optimum </a:t>
            </a:r>
            <a:r>
              <a:rPr lang="en">
                <a:solidFill>
                  <a:schemeClr val="dk1"/>
                </a:solidFill>
              </a:rPr>
              <a:t>schedule</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One thing to note is that the search </a:t>
            </a:r>
            <a:r>
              <a:rPr lang="en">
                <a:solidFill>
                  <a:schemeClr val="dk1"/>
                </a:solidFill>
              </a:rPr>
              <a:t>phase</a:t>
            </a:r>
            <a:r>
              <a:rPr lang="en">
                <a:solidFill>
                  <a:schemeClr val="dk1"/>
                </a:solidFill>
              </a:rPr>
              <a:t> is decoupled from the training of the predictor, so other search algorithm like simulated annealing, beam search, etc, should also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3ab1585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3ab1585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recap, given a group of pretrained models on a specific dataset, we first train a predictor that can output an FID score given an input schedule, and then use that predictor as a feedback to iteratively search for better </a:t>
            </a:r>
            <a:r>
              <a:rPr lang="en"/>
              <a:t>schedules with the hope to find the globally optimal one</a:t>
            </a: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3a3064b23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3a3064b23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3a1cfdcf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3a1cfdcf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the searched results on 4 datasets with DPM-Solver. Baseline (1) uses a single model across all timesteps. Baseline (2) is the model schedule with the best FID under budget constraint in the training set. Baseline (3) is a randomly generated model schedule under budget constraint.</a:t>
            </a:r>
            <a:endParaRPr/>
          </a:p>
          <a:p>
            <a:pPr indent="0" lvl="0" marL="0" rtl="0" algn="l">
              <a:spcBef>
                <a:spcPts val="0"/>
              </a:spcBef>
              <a:spcAft>
                <a:spcPts val="0"/>
              </a:spcAft>
              <a:buNone/>
            </a:pPr>
            <a:r>
              <a:rPr lang="en"/>
              <a:t>First, </a:t>
            </a:r>
            <a:r>
              <a:rPr lang="en">
                <a:solidFill>
                  <a:schemeClr val="dk1"/>
                </a:solidFill>
              </a:rPr>
              <a:t>we can see that baseline (2) outperforms baseline (1) in many cases, which means that mixing multiple models in the generation process is better than the current practice of using a single model. This shows</a:t>
            </a:r>
            <a:r>
              <a:rPr lang="en"/>
              <a:t> the importance of model schedules. </a:t>
            </a:r>
            <a:endParaRPr/>
          </a:p>
          <a:p>
            <a:pPr indent="0" lvl="0" marL="0" rtl="0" algn="l">
              <a:spcBef>
                <a:spcPts val="0"/>
              </a:spcBef>
              <a:spcAft>
                <a:spcPts val="0"/>
              </a:spcAft>
              <a:buNone/>
            </a:pPr>
            <a:r>
              <a:rPr lang="en"/>
              <a:t>Second, we see that OMS-DPM always outperforms baseline (2) and baseline (3) by a large margin. These benefits indicate that our predictor is able to generalize from the limited training set, and the search algorithm is able to find a better model schedule that outperforms the best one in the training set.</a:t>
            </a:r>
            <a:endParaRPr/>
          </a:p>
          <a:p>
            <a:pPr indent="0" lvl="0" marL="0" rtl="0" algn="l">
              <a:spcBef>
                <a:spcPts val="0"/>
              </a:spcBef>
              <a:spcAft>
                <a:spcPts val="0"/>
              </a:spcAft>
              <a:buNone/>
            </a:pPr>
            <a:r>
              <a:rPr lang="en"/>
              <a:t>If we compare between different budgets, OMS-DPM can achieve an up to 5x speed-up without sacrificing generation quality.</a:t>
            </a:r>
            <a:endParaRPr/>
          </a:p>
          <a:p>
            <a:pPr indent="0" lvl="0" marL="0" rtl="0" algn="l">
              <a:spcBef>
                <a:spcPts val="0"/>
              </a:spcBef>
              <a:spcAft>
                <a:spcPts val="0"/>
              </a:spcAft>
              <a:buClr>
                <a:schemeClr val="dk1"/>
              </a:buClr>
              <a:buSzPts val="1100"/>
              <a:buFont typeface="Arial"/>
              <a:buNone/>
            </a:pPr>
            <a:r>
              <a:rPr lang="en"/>
              <a:t>The robustness of OMS-DPM across datasets, budgets, and samplers.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3a1cfdcf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3a1cfdcf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the result with DDIM, which has similar conclusion with DPM-Solver on the last page.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3a3064b2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3a3064b2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four official pre-trained stable </a:t>
            </a:r>
            <a:r>
              <a:rPr lang="en"/>
              <a:t>diffusion</a:t>
            </a:r>
            <a:r>
              <a:rPr lang="en"/>
              <a:t> models, the searched schedule can </a:t>
            </a:r>
            <a:r>
              <a:rPr lang="en"/>
              <a:t>achieve</a:t>
            </a:r>
            <a:r>
              <a:rPr lang="en"/>
              <a:t> also up to 2x speed-up over baselines. Note that the 4 checkpoints used here are from different training iterations of the same model. With the same architecture, mixing checkpoints from a single training process with OMS-DPM is also beneficial.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3a3064b2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3a3064b2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 4 shows the FID results of OMS-DPM with different model zoo sizes. We can see that using the largest model zoo with N = 6 achieves the best results, and we see an improvement over the baseline across all model zoo sizes. Nevertheless, the N = 2 results are slightly better than N = 4. One potential reason is that N = 2 induces a smaller search space, and thus OMS-DPM can explore the search space more sufficiently.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3a1cfdc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3a1cfdc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&lt;say something to lead to review some diffusion concepts&gt; </a:t>
            </a:r>
            <a:r>
              <a:rPr lang="en"/>
              <a:t>In a diffusion model, the training phase involves adding Gaussian noise to images and learning to predict this noise at every timestep from x0 to xT. During generation, as in Denoising Diffusion Probabilistic Models (DDPM) as the simplest sampler as an example, the process starts with an image full of Gaussian noise, and noise is iteratively and gradually removed by using the trained model to predict the noise and subtract that noise from the image </a:t>
            </a:r>
            <a:r>
              <a:rPr lang="en">
                <a:solidFill>
                  <a:schemeClr val="dk1"/>
                </a:solidFill>
              </a:rPr>
              <a:t>at each step backward from xT to x0</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famous Stable Diffusion extends this approach by running the diffusion process in a more efficient latent space rather than directly in pixel space. This method leverages a U-Net architecture in latent space, conditioned on various inputs like text or semantic maps, to produce high-quality images more efficiently.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3a3064b2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3a3064b2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Tab. 5 shows the FID results using different data sizes for predictor training. Using less data to train the predictor results in degraded performances. But in all three cases, OMS-DPM still achieves better results than the baseline, indicating that it can make the predictor training phase more efficient while still obtaining promising results.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3a3064b2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3a3064b2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authors also summarized some observations on the searched model schedule patterns. First, should we use more steps or larger models? Under a low time budget, using smaller models with more steps is more likely to gain a better generation quality than using larger models with fewer steps. The model schedules derived by OMS-DPM under the tightest budget are composed of only the 2 or 3 models with the lowest latency in the model zoo. For example, …</a:t>
            </a:r>
            <a:endParaRPr/>
          </a:p>
          <a:p>
            <a:pPr indent="0" lvl="0" marL="0" rtl="0" algn="l">
              <a:spcBef>
                <a:spcPts val="0"/>
              </a:spcBef>
              <a:spcAft>
                <a:spcPts val="0"/>
              </a:spcAft>
              <a:buClr>
                <a:schemeClr val="dk1"/>
              </a:buClr>
              <a:buSzPts val="1100"/>
              <a:buFont typeface="Arial"/>
              <a:buNone/>
            </a:pPr>
            <a:r>
              <a:rPr lang="en"/>
              <a:t>Conversely, when having an adequate time budget, using larger models is suggested.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3a6a097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3a6a097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Should we apply larger models earlier or later? On ImageNet-64 and on CIFAR-10 with DDIM, using large models at steps near the generated data is more likely to achieve better performances than using large models at steps near the noise. On LSUN-Church, the case is just the opposite. That is, using large models at steps near the noise is more likely to achieve better performances.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3a6a097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3a6a097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should the timestep be discretized?</a:t>
            </a:r>
            <a:endParaRPr/>
          </a:p>
          <a:p>
            <a:pPr indent="0" lvl="0" marL="0" rtl="0" algn="l">
              <a:spcBef>
                <a:spcPts val="0"/>
              </a:spcBef>
              <a:spcAft>
                <a:spcPts val="0"/>
              </a:spcAft>
              <a:buNone/>
            </a:pPr>
            <a:r>
              <a:rPr lang="en"/>
              <a:t>Which solver order should be used?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3a1cfdcf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3a1cfdcf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a:solidFill>
                  <a:schemeClr val="dk1"/>
                </a:solidFill>
              </a:rPr>
              <a:t>If given a new dataset or task, we need to prepare the predictor training data on that dataset or task and train a new predictor, which incurs a substantial overhead.</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rPr>
              <a:t>Model zoo is manually constructed and trained. It’s not very efficient and effective.</a:t>
            </a:r>
            <a:endParaRPr>
              <a:solidFill>
                <a:schemeClr val="dk1"/>
              </a:solidFill>
            </a:endParaRPr>
          </a:p>
          <a:p>
            <a:pPr indent="0" lvl="0" marL="0" rtl="0" algn="l">
              <a:lnSpc>
                <a:spcPct val="115000"/>
              </a:lnSpc>
              <a:spcBef>
                <a:spcPts val="1000"/>
              </a:spcBef>
              <a:spcAft>
                <a:spcPts val="0"/>
              </a:spcAft>
              <a:buNone/>
            </a:pPr>
            <a:r>
              <a:rPr lang="en">
                <a:solidFill>
                  <a:schemeClr val="dk1"/>
                </a:solidFill>
              </a:rPr>
              <a:t>Theoretical analysis about when and why a DPM model favors certain denoising steps is limited.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3a3064b23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3a3064b23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3a3064b23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3a3064b23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scaling law is a widely used principle in training LLMs, e.g., Llama.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attempt to answer the question from different perspectives. The Compound System seems to be a promising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the question, the authors start with simple compound system, i.e., vote and filter-vote, on simple tasks, i.e., multiple-choice questions.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3a3064b23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3a3064b23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this paper, the authors examine two commonly-used compound system: Vote and Filter-Vote.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Vote is used in compound AI system including self-consistency, Medprompt, Gemini CoT@32.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3a3064b23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3a3064b23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AlphaCode2: The filter eliminates 95% of the samples (</a:t>
            </a:r>
            <a:r>
              <a:rPr lang="en">
                <a:solidFill>
                  <a:schemeClr val="dk1"/>
                </a:solidFill>
              </a:rPr>
              <a:t>millions</a:t>
            </a:r>
            <a:r>
              <a:rPr lang="en">
                <a:solidFill>
                  <a:schemeClr val="dk1"/>
                </a:solidFill>
              </a:rPr>
              <a:t>). The scoring model acts like a majority voter.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3a3064b23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3a3064b23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3a1cfdcf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3a1cfdcf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the sequential and iterative nature of the generation phase, there is a great interest in how to accelerate it while maintaining good output image quality. There are many existing approaches and optimizations at the algorithm level like training-free samplers, consistency models, and so on. For example, we have DDIM, which improves upon DDPM by reducing the number of steps in the generation. Also, we have DPM-Solver, which models the generation as ODEs and uses high-order information to generate an image with fewer steps </a:t>
            </a:r>
            <a:r>
              <a:rPr lang="en"/>
              <a:t>without</a:t>
            </a:r>
            <a:r>
              <a:rPr lang="en"/>
              <a:t> losing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paper addresses the problem in a different angle and it asks this question: “Is there potential for speed-up outside of sampler design”?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3a3064b23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3a3064b23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 of large number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3a3064b23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03a3064b23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3a3064b23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03a3064b23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f the overall task is “easy” (p1 + p2 &gt; 1), but the fraction of “hard” queries is large (α &lt; 1 − 1 / t), then as the number of LM calls increases, the Voting Inference Systems’ performance increases first but then decreases.</a:t>
            </a:r>
            <a:endParaRPr/>
          </a:p>
          <a:p>
            <a:pPr indent="0" lvl="0" marL="0" rtl="0" algn="l">
              <a:spcBef>
                <a:spcPts val="0"/>
              </a:spcBef>
              <a:spcAft>
                <a:spcPts val="0"/>
              </a:spcAft>
              <a:buNone/>
            </a:pPr>
            <a:r>
              <a:rPr lang="en"/>
              <a:t>If the overall task is “hard” (p1 + p2 &lt; 1), but the fraction of “hard” queries is small (α &gt; 1 − 1 / t), then enlarging the number of LM calls leads an initial decrease and then increase.</a:t>
            </a:r>
            <a:endParaRPr/>
          </a:p>
          <a:p>
            <a:pPr indent="0" lvl="0" marL="0" rtl="0" algn="l">
              <a:spcBef>
                <a:spcPts val="0"/>
              </a:spcBef>
              <a:spcAft>
                <a:spcPts val="0"/>
              </a:spcAft>
              <a:buNone/>
            </a:pPr>
            <a:r>
              <a:rPr lang="en"/>
              <a:t>When α is large, the U-shape is less likely to occur while the inverse U-shape becomes more common. Smaller α leads to an opposite trend.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3a3064b23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3a3064b23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whole dataset, perform average on all samples.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3a3064b23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3a3064b23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G(K;D) is the </a:t>
            </a:r>
            <a:r>
              <a:rPr lang="en"/>
              <a:t>Analytical Performance Model to approximate F(K;D).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3a3064b23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3a3064b23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3a3064b23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3a3064b23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03a3064b23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03a3064b23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3a3064b23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3a3064b23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3a1cfdcf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3a1cfdcf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authors’ insights and intuition are built upon a series of experiments and observations. First of all, they</a:t>
            </a:r>
            <a:r>
              <a:rPr lang="en"/>
              <a:t> took various models of different sizes that are pretrained on CIFAR-10 dataset and generate 10k images using a 90-step </a:t>
            </a:r>
            <a:r>
              <a:rPr lang="en">
                <a:solidFill>
                  <a:schemeClr val="dk1"/>
                </a:solidFill>
              </a:rPr>
              <a:t>DPM-Solver </a:t>
            </a:r>
            <a:r>
              <a:rPr lang="en"/>
              <a:t>with batch size = 128 on single A100 GPU. The quality and the speed of these models are what’s important and shown in the diagram on the left. The vertical axis is the FID score. FID is a similarity score that is usually used to compare two datasets. In this paper, the FID score of a model is always calculated between the set of generated images by the model and the reference dataset. Following this paper’s logic, the lower the FID of a model, the better the generation quality. The horizontal axis shows the latency of one denoising step of the models, which represents the size of a diffusion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figure, we can see as the model size increases (which means the latency increases), the generation quality also increases. The figure shows an unsurprising fact that “</a:t>
            </a:r>
            <a:r>
              <a:rPr lang="en">
                <a:solidFill>
                  <a:schemeClr val="dk1"/>
                </a:solidFill>
              </a:rPr>
              <a:t>Using a single network with smaller latency across all steps leads to </a:t>
            </a:r>
            <a:r>
              <a:rPr b="1" lang="en">
                <a:solidFill>
                  <a:schemeClr val="dk1"/>
                </a:solidFill>
              </a:rPr>
              <a:t>worse</a:t>
            </a:r>
            <a:r>
              <a:rPr lang="en">
                <a:solidFill>
                  <a:schemeClr val="dk1"/>
                </a:solidFill>
              </a:rPr>
              <a:t> sample quality due to the </a:t>
            </a:r>
            <a:r>
              <a:rPr b="1" lang="en">
                <a:solidFill>
                  <a:schemeClr val="dk1"/>
                </a:solidFill>
              </a:rPr>
              <a:t>lower model capacity</a:t>
            </a:r>
            <a:r>
              <a:rPr lang="en">
                <a:solidFill>
                  <a:schemeClr val="dk1"/>
                </a:solidFill>
              </a:rPr>
              <a:t>”.</a:t>
            </a:r>
            <a:r>
              <a:rPr b="1" lang="en"/>
              <a:t> </a:t>
            </a:r>
            <a:endParaRPr b="1"/>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3a1cfdcf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3a1cfdcfc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Lato"/>
                <a:ea typeface="Lato"/>
                <a:cs typeface="Lato"/>
                <a:sym typeface="Lato"/>
              </a:rPr>
              <a:t>The second experiment is to record down the denoising losses of each model at each timestep  on the CIFAR-10 test set. The figure on the left plots the denoising loss curves w.r.t. Timesteps for all the models. </a:t>
            </a:r>
            <a:endParaRPr>
              <a:solidFill>
                <a:srgbClr val="212121"/>
              </a:solidFill>
              <a:latin typeface="Lato"/>
              <a:ea typeface="Lato"/>
              <a:cs typeface="Lato"/>
              <a:sym typeface="Lato"/>
            </a:endParaRPr>
          </a:p>
          <a:p>
            <a:pPr indent="0" lvl="0" marL="0" rtl="0" algn="l">
              <a:spcBef>
                <a:spcPts val="0"/>
              </a:spcBef>
              <a:spcAft>
                <a:spcPts val="0"/>
              </a:spcAft>
              <a:buNone/>
            </a:pPr>
            <a:r>
              <a:rPr lang="en">
                <a:solidFill>
                  <a:srgbClr val="212121"/>
                </a:solidFill>
                <a:latin typeface="Lato"/>
                <a:ea typeface="Lato"/>
                <a:cs typeface="Lato"/>
                <a:sym typeface="Lato"/>
              </a:rPr>
              <a:t>Looking at the figure on the left, one key observation is that the ranking of denoising abilities of the </a:t>
            </a:r>
            <a:r>
              <a:rPr lang="en">
                <a:solidFill>
                  <a:srgbClr val="212121"/>
                </a:solidFill>
                <a:latin typeface="Lato"/>
                <a:ea typeface="Lato"/>
                <a:cs typeface="Lato"/>
                <a:sym typeface="Lato"/>
              </a:rPr>
              <a:t>models</a:t>
            </a:r>
            <a:r>
              <a:rPr lang="en">
                <a:solidFill>
                  <a:srgbClr val="212121"/>
                </a:solidFill>
                <a:latin typeface="Lato"/>
                <a:ea typeface="Lato"/>
                <a:cs typeface="Lato"/>
                <a:sym typeface="Lato"/>
              </a:rPr>
              <a:t> is inconsistent across steps.</a:t>
            </a:r>
            <a:endParaRPr>
              <a:solidFill>
                <a:srgbClr val="212121"/>
              </a:solidFill>
              <a:latin typeface="Lato"/>
              <a:ea typeface="Lato"/>
              <a:cs typeface="Lato"/>
              <a:sym typeface="Lato"/>
            </a:endParaRPr>
          </a:p>
          <a:p>
            <a:pPr indent="0" lvl="0" marL="0" rtl="0" algn="l">
              <a:spcBef>
                <a:spcPts val="0"/>
              </a:spcBef>
              <a:spcAft>
                <a:spcPts val="0"/>
              </a:spcAft>
              <a:buNone/>
            </a:pPr>
            <a:r>
              <a:rPr lang="en">
                <a:solidFill>
                  <a:srgbClr val="212121"/>
                </a:solidFill>
                <a:latin typeface="Lato"/>
                <a:ea typeface="Lato"/>
                <a:cs typeface="Lato"/>
                <a:sym typeface="Lato"/>
              </a:rPr>
              <a:t>And, small models can actually outperform large models in a wide range of steps in terms of denoising loss</a:t>
            </a:r>
            <a:r>
              <a:rPr lang="en">
                <a:solidFill>
                  <a:srgbClr val="212121"/>
                </a:solidFill>
                <a:latin typeface="Lato"/>
                <a:ea typeface="Lato"/>
                <a:cs typeface="Lato"/>
                <a:sym typeface="Lato"/>
              </a:rPr>
              <a:t>: Arch 6 is larger than Arch 1, but has higher denoising loss on 0-50 timesteps.</a:t>
            </a:r>
            <a:endParaRPr>
              <a:solidFill>
                <a:srgbClr val="212121"/>
              </a:solidFill>
              <a:latin typeface="Lato"/>
              <a:ea typeface="Lato"/>
              <a:cs typeface="Lato"/>
              <a:sym typeface="Lato"/>
            </a:endParaRPr>
          </a:p>
          <a:p>
            <a:pPr indent="0" lvl="0" marL="0" rtl="0" algn="l">
              <a:spcBef>
                <a:spcPts val="0"/>
              </a:spcBef>
              <a:spcAft>
                <a:spcPts val="0"/>
              </a:spcAft>
              <a:buNone/>
            </a:pPr>
            <a:r>
              <a:rPr lang="en">
                <a:solidFill>
                  <a:srgbClr val="212121"/>
                </a:solidFill>
                <a:latin typeface="Lato"/>
                <a:ea typeface="Lato"/>
                <a:cs typeface="Lato"/>
                <a:sym typeface="Lato"/>
              </a:rPr>
              <a:t>Although empirically denoising loss != quality, but this </a:t>
            </a:r>
            <a:r>
              <a:rPr lang="en">
                <a:solidFill>
                  <a:srgbClr val="212121"/>
                </a:solidFill>
                <a:latin typeface="Lato"/>
                <a:ea typeface="Lato"/>
                <a:cs typeface="Lato"/>
                <a:sym typeface="Lato"/>
              </a:rPr>
              <a:t>phenomenon</a:t>
            </a:r>
            <a:r>
              <a:rPr lang="en">
                <a:solidFill>
                  <a:srgbClr val="212121"/>
                </a:solidFill>
                <a:latin typeface="Lato"/>
                <a:ea typeface="Lato"/>
                <a:cs typeface="Lato"/>
                <a:sym typeface="Lato"/>
              </a:rPr>
              <a:t> makes the author wonder why not try mixing various models to see whether quality degrades.</a:t>
            </a:r>
            <a:endParaRPr>
              <a:solidFill>
                <a:srgbClr val="21212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3a1cfdcfc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3a1cfdcfc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by randomly mixing the models at different denoising steps, the authors </a:t>
            </a:r>
            <a:r>
              <a:rPr lang="en"/>
              <a:t>found</a:t>
            </a:r>
            <a:r>
              <a:rPr lang="en"/>
              <a:t> that there are many such combined models that can outperform the best single e2e model in terms of FID. </a:t>
            </a:r>
            <a:endParaRPr/>
          </a:p>
          <a:p>
            <a:pPr indent="0" lvl="0" marL="0" rtl="0" algn="l">
              <a:spcBef>
                <a:spcPts val="0"/>
              </a:spcBef>
              <a:spcAft>
                <a:spcPts val="0"/>
              </a:spcAft>
              <a:buNone/>
            </a:pPr>
            <a:r>
              <a:rPr lang="en"/>
              <a:t>The figure on the left is a histogram of FID achieved by a set of models including both single model and combined/mixed models. The red line indicates the best FID </a:t>
            </a:r>
            <a:r>
              <a:rPr lang="en"/>
              <a:t>achieved</a:t>
            </a:r>
            <a:r>
              <a:rPr lang="en"/>
              <a:t> by a single model e2e is around 5.7 (we know that model is probably the largest pretrained model because the first experiment tells that the generation quality is positively related to the model size), but there are many mixed model having lower FID (circled in the figure). The best mixed model can achieve 5.4 FID score. Since the mixed model is derived by substituting the large model with smaller models at various timesteps, the e2e inference latency of the best mixed model is also lower than the best single model marked by the red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3a1cfdcf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3a1cfdcf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 observation is</a:t>
            </a:r>
            <a:r>
              <a:rPr lang="en">
                <a:solidFill>
                  <a:schemeClr val="dk1"/>
                </a:solidFill>
              </a:rPr>
              <a:t> very promising because the mixing models in this experiment are randomly composed, which infers that a crafted mixed diffusion model might have a large probability of outperforming any single best model in terms of both quality and speed.</a:t>
            </a:r>
            <a:endParaRPr>
              <a:solidFill>
                <a:schemeClr val="dk1"/>
              </a:solidFill>
            </a:endParaRPr>
          </a:p>
          <a:p>
            <a:pPr indent="0" lvl="0" marL="0" rtl="0" algn="l">
              <a:spcBef>
                <a:spcPts val="0"/>
              </a:spcBef>
              <a:spcAft>
                <a:spcPts val="0"/>
              </a:spcAft>
              <a:buNone/>
            </a:pPr>
            <a:r>
              <a:rPr lang="en">
                <a:solidFill>
                  <a:schemeClr val="dk1"/>
                </a:solidFill>
              </a:rPr>
              <a:t>So the intuition is to favor using small models for certain denoising steps. The research question is then “Given a set of pre-trained models, how to find the </a:t>
            </a:r>
            <a:r>
              <a:rPr b="1" lang="en">
                <a:solidFill>
                  <a:schemeClr val="dk1"/>
                </a:solidFill>
              </a:rPr>
              <a:t>model schedule (the model assignments to each of the denoising steps)</a:t>
            </a:r>
            <a:r>
              <a:rPr lang="en">
                <a:solidFill>
                  <a:schemeClr val="dk1"/>
                </a:solidFill>
              </a:rPr>
              <a:t> to achieve the best trade-off between generation quality and latency?”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Challenges:</a:t>
            </a:r>
            <a:endParaRPr/>
          </a:p>
          <a:p>
            <a:pPr indent="-298450" lvl="0" marL="457200" rtl="0" algn="l">
              <a:spcBef>
                <a:spcPts val="0"/>
              </a:spcBef>
              <a:spcAft>
                <a:spcPts val="0"/>
              </a:spcAft>
              <a:buSzPts val="1100"/>
              <a:buAutoNum type="arabicPeriod"/>
            </a:pPr>
            <a:r>
              <a:rPr lang="en"/>
              <a:t>Exponential number of permutations</a:t>
            </a:r>
            <a:endParaRPr/>
          </a:p>
          <a:p>
            <a:pPr indent="-298450" lvl="0" marL="457200" rtl="0" algn="l">
              <a:spcBef>
                <a:spcPts val="0"/>
              </a:spcBef>
              <a:spcAft>
                <a:spcPts val="0"/>
              </a:spcAft>
              <a:buSzPts val="1100"/>
              <a:buAutoNum type="arabicPeriod"/>
            </a:pPr>
            <a:r>
              <a:rPr lang="en"/>
              <a:t>Greedily choosing model with lowest denoising loss at each step might not yield best image quality from an e2e perspective.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3a1cfdc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3a1cfdc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more formally define the problem, the authors wrote it in terms of an optimization problem. The optimization problem tries to find the best model assignments for each timestep to achieve the minimum FID while satisfying the overall e2e generation latency requirement. In order to allow skipping timesteps, the authors also introduce a special null model a0. For example, if a0 is assigned to a step tx, it means that tx is skipped </a:t>
            </a:r>
            <a:r>
              <a:rPr lang="en"/>
              <a:t>without</a:t>
            </a:r>
            <a:r>
              <a:rPr lang="en"/>
              <a:t> any denoising.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this introduction of a0 again expands the search space of schedules, so it is quite impossible to find a closed-form solution to </a:t>
            </a:r>
            <a:r>
              <a:rPr lang="en"/>
              <a:t>this problem.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a1cfdcf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a1cfdcf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why the authors resort to a machine learning-based </a:t>
            </a:r>
            <a:r>
              <a:rPr lang="en"/>
              <a:t>approach called </a:t>
            </a:r>
            <a:r>
              <a:rPr lang="en"/>
              <a:t>Predictor-based model schedule optimization.</a:t>
            </a:r>
            <a:endParaRPr/>
          </a:p>
          <a:p>
            <a:pPr indent="0" lvl="0" marL="0" rtl="0" algn="l">
              <a:spcBef>
                <a:spcPts val="0"/>
              </a:spcBef>
              <a:spcAft>
                <a:spcPts val="0"/>
              </a:spcAft>
              <a:buNone/>
            </a:pPr>
            <a:r>
              <a:rPr lang="en"/>
              <a:t>For each dataset, finding the </a:t>
            </a:r>
            <a:r>
              <a:rPr lang="en"/>
              <a:t>optimal</a:t>
            </a:r>
            <a:r>
              <a:rPr lang="en"/>
              <a:t> model schedule takes 3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Predictor Training Phase</a:t>
            </a:r>
            <a:endParaRPr/>
          </a:p>
          <a:p>
            <a:pPr indent="-298450" lvl="0" marL="457200" rtl="0" algn="l">
              <a:spcBef>
                <a:spcPts val="0"/>
              </a:spcBef>
              <a:spcAft>
                <a:spcPts val="0"/>
              </a:spcAft>
              <a:buSzPts val="1100"/>
              <a:buAutoNum type="arabicPeriod"/>
            </a:pPr>
            <a:r>
              <a:rPr lang="en"/>
              <a:t>Training Data Preparation</a:t>
            </a:r>
            <a:endParaRPr/>
          </a:p>
          <a:p>
            <a:pPr indent="-298450" lvl="0" marL="457200" rtl="0" algn="l">
              <a:spcBef>
                <a:spcPts val="0"/>
              </a:spcBef>
              <a:spcAft>
                <a:spcPts val="0"/>
              </a:spcAft>
              <a:buSzPts val="1100"/>
              <a:buAutoNum type="arabicPeriod"/>
            </a:pPr>
            <a:r>
              <a:rPr lang="en"/>
              <a:t>Predictor Training</a:t>
            </a:r>
            <a:endParaRPr/>
          </a:p>
          <a:p>
            <a:pPr indent="0" lvl="0" marL="0" rtl="0" algn="l">
              <a:spcBef>
                <a:spcPts val="0"/>
              </a:spcBef>
              <a:spcAft>
                <a:spcPts val="0"/>
              </a:spcAft>
              <a:buNone/>
            </a:pPr>
            <a:r>
              <a:rPr lang="en"/>
              <a:t>Search Phase</a:t>
            </a:r>
            <a:endParaRPr/>
          </a:p>
          <a:p>
            <a:pPr indent="-298450" lvl="0" marL="457200" rtl="0" algn="l">
              <a:spcBef>
                <a:spcPts val="0"/>
              </a:spcBef>
              <a:spcAft>
                <a:spcPts val="0"/>
              </a:spcAft>
              <a:buSzPts val="1100"/>
              <a:buAutoNum type="arabicPeriod"/>
            </a:pPr>
            <a:r>
              <a:rPr lang="en"/>
              <a:t>Predictor-based Search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16436"/>
          <a:stretch/>
        </p:blipFill>
        <p:spPr>
          <a:xfrm>
            <a:off x="306275" y="697425"/>
            <a:ext cx="8501000" cy="1578350"/>
          </a:xfrm>
          <a:prstGeom prst="rect">
            <a:avLst/>
          </a:prstGeom>
          <a:noFill/>
          <a:ln>
            <a:noFill/>
          </a:ln>
        </p:spPr>
      </p:pic>
      <p:sp>
        <p:nvSpPr>
          <p:cNvPr id="52" name="Google Shape;52;p13"/>
          <p:cNvSpPr txBox="1"/>
          <p:nvPr>
            <p:ph idx="1" type="subTitle"/>
          </p:nvPr>
        </p:nvSpPr>
        <p:spPr>
          <a:xfrm>
            <a:off x="1905000" y="2324100"/>
            <a:ext cx="5334000" cy="80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800"/>
              <a:buNone/>
              <a:defRPr sz="2800">
                <a:solidFill>
                  <a:srgbClr val="000000"/>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53" name="Google Shape;53;p13"/>
          <p:cNvSpPr txBox="1"/>
          <p:nvPr>
            <p:ph type="ctrTitle"/>
          </p:nvPr>
        </p:nvSpPr>
        <p:spPr>
          <a:xfrm>
            <a:off x="685800" y="952500"/>
            <a:ext cx="7772400" cy="108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E84A27"/>
              </a:buClr>
              <a:buSzPts val="4000"/>
              <a:buFont typeface="Open Sans"/>
              <a:buNone/>
              <a:defRPr b="0" sz="4000">
                <a:solidFill>
                  <a:srgbClr val="E84A27"/>
                </a:solidFill>
                <a:latin typeface="Open Sans"/>
                <a:ea typeface="Open Sans"/>
                <a:cs typeface="Open Sans"/>
                <a:sym typeface="Open Sans"/>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4" name="Google Shape;54;p13"/>
          <p:cNvSpPr txBox="1"/>
          <p:nvPr>
            <p:ph idx="2" type="subTitle"/>
          </p:nvPr>
        </p:nvSpPr>
        <p:spPr>
          <a:xfrm>
            <a:off x="2133600" y="3257550"/>
            <a:ext cx="48768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600"/>
              </a:spcBef>
              <a:spcAft>
                <a:spcPts val="0"/>
              </a:spcAft>
              <a:buSzPts val="2800"/>
              <a:buNone/>
              <a:defRPr sz="1800"/>
            </a:lvl1pPr>
            <a:lvl2pPr lvl="1" algn="ctr">
              <a:lnSpc>
                <a:spcPct val="100000"/>
              </a:lnSpc>
              <a:spcBef>
                <a:spcPts val="600"/>
              </a:spcBef>
              <a:spcAft>
                <a:spcPts val="0"/>
              </a:spcAft>
              <a:buSzPts val="2200"/>
              <a:buNone/>
              <a:defRPr/>
            </a:lvl2pPr>
            <a:lvl3pPr lvl="2" algn="ctr">
              <a:lnSpc>
                <a:spcPct val="100000"/>
              </a:lnSpc>
              <a:spcBef>
                <a:spcPts val="600"/>
              </a:spcBef>
              <a:spcAft>
                <a:spcPts val="0"/>
              </a:spcAft>
              <a:buSzPts val="2200"/>
              <a:buNone/>
              <a:defRPr/>
            </a:lvl3pPr>
            <a:lvl4pPr lvl="3" algn="ctr">
              <a:lnSpc>
                <a:spcPct val="100000"/>
              </a:lnSpc>
              <a:spcBef>
                <a:spcPts val="600"/>
              </a:spcBef>
              <a:spcAft>
                <a:spcPts val="0"/>
              </a:spcAft>
              <a:buSzPts val="1600"/>
              <a:buNone/>
              <a:defRPr/>
            </a:lvl4pPr>
            <a:lvl5pPr lvl="4" algn="ctr">
              <a:lnSpc>
                <a:spcPct val="100000"/>
              </a:lnSpc>
              <a:spcBef>
                <a:spcPts val="600"/>
              </a:spcBef>
              <a:spcAft>
                <a:spcPts val="0"/>
              </a:spcAft>
              <a:buSzPts val="1600"/>
              <a:buNone/>
              <a:defRPr/>
            </a:lvl5pPr>
            <a:lvl6pPr lvl="5" algn="ctr">
              <a:lnSpc>
                <a:spcPct val="100000"/>
              </a:lnSpc>
              <a:spcBef>
                <a:spcPts val="600"/>
              </a:spcBef>
              <a:spcAft>
                <a:spcPts val="0"/>
              </a:spcAft>
              <a:buSzPts val="1600"/>
              <a:buNone/>
              <a:defRPr/>
            </a:lvl6pPr>
            <a:lvl7pPr lvl="6" algn="ctr">
              <a:lnSpc>
                <a:spcPct val="100000"/>
              </a:lnSpc>
              <a:spcBef>
                <a:spcPts val="600"/>
              </a:spcBef>
              <a:spcAft>
                <a:spcPts val="0"/>
              </a:spcAft>
              <a:buSzPts val="1600"/>
              <a:buNone/>
              <a:defRPr/>
            </a:lvl7pPr>
            <a:lvl8pPr lvl="7" algn="ctr">
              <a:lnSpc>
                <a:spcPct val="100000"/>
              </a:lnSpc>
              <a:spcBef>
                <a:spcPts val="600"/>
              </a:spcBef>
              <a:spcAft>
                <a:spcPts val="0"/>
              </a:spcAft>
              <a:buSzPts val="1600"/>
              <a:buNone/>
              <a:defRPr/>
            </a:lvl8pPr>
            <a:lvl9pPr lvl="8" algn="ctr">
              <a:lnSpc>
                <a:spcPct val="100000"/>
              </a:lnSpc>
              <a:spcBef>
                <a:spcPts val="600"/>
              </a:spcBef>
              <a:spcAft>
                <a:spcPts val="0"/>
              </a:spcAft>
              <a:buSzPts val="1600"/>
              <a:buNone/>
              <a:defRPr/>
            </a:lvl9pPr>
          </a:lstStyle>
          <a:p/>
        </p:txBody>
      </p:sp>
      <p:sp>
        <p:nvSpPr>
          <p:cNvPr id="55" name="Google Shape;55;p13"/>
          <p:cNvSpPr txBox="1"/>
          <p:nvPr>
            <p:ph idx="12" type="sldNum"/>
          </p:nvPr>
        </p:nvSpPr>
        <p:spPr>
          <a:xfrm>
            <a:off x="8671500" y="4978575"/>
            <a:ext cx="472500" cy="165000"/>
          </a:xfrm>
          <a:prstGeom prst="rect">
            <a:avLst/>
          </a:prstGeom>
          <a:solidFill>
            <a:srgbClr val="EFEFEF"/>
          </a:solid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1100"/>
              <a:buFont typeface="Arial"/>
              <a:buNone/>
              <a:defRPr b="1" i="0" sz="1100" u="none" cap="none" strike="noStrike">
                <a:solidFill>
                  <a:srgbClr val="66666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6" name="Shape 56"/>
        <p:cNvGrpSpPr/>
        <p:nvPr/>
      </p:nvGrpSpPr>
      <p:grpSpPr>
        <a:xfrm>
          <a:off x="0" y="0"/>
          <a:ext cx="0" cy="0"/>
          <a:chOff x="0" y="0"/>
          <a:chExt cx="0" cy="0"/>
        </a:xfrm>
      </p:grpSpPr>
      <p:sp>
        <p:nvSpPr>
          <p:cNvPr id="57" name="Google Shape;57;p14"/>
          <p:cNvSpPr/>
          <p:nvPr/>
        </p:nvSpPr>
        <p:spPr>
          <a:xfrm>
            <a:off x="0" y="228600"/>
            <a:ext cx="9144000" cy="742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ph type="title"/>
          </p:nvPr>
        </p:nvSpPr>
        <p:spPr>
          <a:xfrm>
            <a:off x="152400" y="228600"/>
            <a:ext cx="8839200" cy="74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E84A27"/>
              </a:buClr>
              <a:buSzPts val="3000"/>
              <a:buNone/>
              <a:defRPr b="1" sz="3000">
                <a:solidFill>
                  <a:srgbClr val="E84A27"/>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9" name="Google Shape;59;p14"/>
          <p:cNvSpPr txBox="1"/>
          <p:nvPr>
            <p:ph idx="1" type="body"/>
          </p:nvPr>
        </p:nvSpPr>
        <p:spPr>
          <a:xfrm>
            <a:off x="228600" y="933450"/>
            <a:ext cx="8763000" cy="34860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42900" lvl="1" marL="914400" algn="l">
              <a:lnSpc>
                <a:spcPct val="100000"/>
              </a:lnSpc>
              <a:spcBef>
                <a:spcPts val="0"/>
              </a:spcBef>
              <a:spcAft>
                <a:spcPts val="0"/>
              </a:spcAft>
              <a:buSzPts val="1800"/>
              <a:buChar char="○"/>
              <a:defRPr sz="1800"/>
            </a:lvl2pPr>
            <a:lvl3pPr indent="-330200" lvl="2" marL="1371600" algn="l">
              <a:lnSpc>
                <a:spcPct val="100000"/>
              </a:lnSpc>
              <a:spcBef>
                <a:spcPts val="0"/>
              </a:spcBef>
              <a:spcAft>
                <a:spcPts val="0"/>
              </a:spcAft>
              <a:buSzPts val="1600"/>
              <a:buChar char="■"/>
              <a:defRPr sz="16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60" name="Google Shape;60;p14"/>
          <p:cNvSpPr txBox="1"/>
          <p:nvPr>
            <p:ph idx="12" type="sldNum"/>
          </p:nvPr>
        </p:nvSpPr>
        <p:spPr>
          <a:xfrm>
            <a:off x="8671500" y="4978575"/>
            <a:ext cx="472500" cy="165000"/>
          </a:xfrm>
          <a:prstGeom prst="rect">
            <a:avLst/>
          </a:prstGeom>
          <a:solidFill>
            <a:srgbClr val="EFEFEF"/>
          </a:solid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66666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14"/>
          <p:cNvSpPr txBox="1"/>
          <p:nvPr>
            <p:ph idx="2" type="subTitle"/>
          </p:nvPr>
        </p:nvSpPr>
        <p:spPr>
          <a:xfrm>
            <a:off x="0" y="0"/>
            <a:ext cx="4572000" cy="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600"/>
              </a:spcBef>
              <a:spcAft>
                <a:spcPts val="0"/>
              </a:spcAft>
              <a:buSzPts val="2800"/>
              <a:buNone/>
              <a:defRPr sz="1100">
                <a:solidFill>
                  <a:srgbClr val="FFFFFF"/>
                </a:solidFill>
              </a:defRPr>
            </a:lvl1pPr>
            <a:lvl2pPr lvl="1" algn="r">
              <a:lnSpc>
                <a:spcPct val="100000"/>
              </a:lnSpc>
              <a:spcBef>
                <a:spcPts val="600"/>
              </a:spcBef>
              <a:spcAft>
                <a:spcPts val="0"/>
              </a:spcAft>
              <a:buSzPts val="2200"/>
              <a:buNone/>
              <a:defRPr/>
            </a:lvl2pPr>
            <a:lvl3pPr lvl="2" algn="r">
              <a:lnSpc>
                <a:spcPct val="100000"/>
              </a:lnSpc>
              <a:spcBef>
                <a:spcPts val="600"/>
              </a:spcBef>
              <a:spcAft>
                <a:spcPts val="0"/>
              </a:spcAft>
              <a:buSzPts val="2200"/>
              <a:buNone/>
              <a:defRPr/>
            </a:lvl3pPr>
            <a:lvl4pPr lvl="3" algn="r">
              <a:lnSpc>
                <a:spcPct val="100000"/>
              </a:lnSpc>
              <a:spcBef>
                <a:spcPts val="600"/>
              </a:spcBef>
              <a:spcAft>
                <a:spcPts val="0"/>
              </a:spcAft>
              <a:buSzPts val="1600"/>
              <a:buNone/>
              <a:defRPr/>
            </a:lvl4pPr>
            <a:lvl5pPr lvl="4" algn="r">
              <a:lnSpc>
                <a:spcPct val="100000"/>
              </a:lnSpc>
              <a:spcBef>
                <a:spcPts val="600"/>
              </a:spcBef>
              <a:spcAft>
                <a:spcPts val="0"/>
              </a:spcAft>
              <a:buSzPts val="1600"/>
              <a:buNone/>
              <a:defRPr/>
            </a:lvl5pPr>
            <a:lvl6pPr lvl="5" algn="r">
              <a:lnSpc>
                <a:spcPct val="100000"/>
              </a:lnSpc>
              <a:spcBef>
                <a:spcPts val="600"/>
              </a:spcBef>
              <a:spcAft>
                <a:spcPts val="0"/>
              </a:spcAft>
              <a:buSzPts val="1600"/>
              <a:buNone/>
              <a:defRPr/>
            </a:lvl6pPr>
            <a:lvl7pPr lvl="6" algn="r">
              <a:lnSpc>
                <a:spcPct val="100000"/>
              </a:lnSpc>
              <a:spcBef>
                <a:spcPts val="600"/>
              </a:spcBef>
              <a:spcAft>
                <a:spcPts val="0"/>
              </a:spcAft>
              <a:buSzPts val="1600"/>
              <a:buNone/>
              <a:defRPr/>
            </a:lvl7pPr>
            <a:lvl8pPr lvl="7" algn="r">
              <a:lnSpc>
                <a:spcPct val="100000"/>
              </a:lnSpc>
              <a:spcBef>
                <a:spcPts val="600"/>
              </a:spcBef>
              <a:spcAft>
                <a:spcPts val="0"/>
              </a:spcAft>
              <a:buSzPts val="1600"/>
              <a:buNone/>
              <a:defRPr/>
            </a:lvl8pPr>
            <a:lvl9pPr lvl="8" algn="r">
              <a:lnSpc>
                <a:spcPct val="100000"/>
              </a:lnSpc>
              <a:spcBef>
                <a:spcPts val="60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2800">
              <a:solidFill>
                <a:srgbClr val="E84A27"/>
              </a:solidFill>
              <a:latin typeface="Calibri"/>
              <a:ea typeface="Calibri"/>
              <a:cs typeface="Calibri"/>
              <a:sym typeface="Calibri"/>
            </a:endParaRPr>
          </a:p>
          <a:p>
            <a:pPr indent="0" lvl="0" marL="0" rtl="0" algn="ctr">
              <a:spcBef>
                <a:spcPts val="0"/>
              </a:spcBef>
              <a:spcAft>
                <a:spcPts val="0"/>
              </a:spcAft>
              <a:buNone/>
            </a:pPr>
            <a:r>
              <a:rPr b="1" lang="en" sz="2800">
                <a:solidFill>
                  <a:srgbClr val="E84A27"/>
                </a:solidFill>
                <a:latin typeface="Calibri"/>
                <a:ea typeface="Calibri"/>
                <a:cs typeface="Calibri"/>
                <a:sym typeface="Calibri"/>
              </a:rPr>
              <a:t>OMS-DPM: Optimizing the Model Schedule for</a:t>
            </a:r>
            <a:endParaRPr b="1" sz="2800">
              <a:solidFill>
                <a:srgbClr val="E84A27"/>
              </a:solidFill>
              <a:latin typeface="Calibri"/>
              <a:ea typeface="Calibri"/>
              <a:cs typeface="Calibri"/>
              <a:sym typeface="Calibri"/>
            </a:endParaRPr>
          </a:p>
          <a:p>
            <a:pPr indent="0" lvl="0" marL="0" rtl="0" algn="ctr">
              <a:spcBef>
                <a:spcPts val="0"/>
              </a:spcBef>
              <a:spcAft>
                <a:spcPts val="0"/>
              </a:spcAft>
              <a:buNone/>
            </a:pPr>
            <a:r>
              <a:rPr b="1" lang="en" sz="2800">
                <a:solidFill>
                  <a:srgbClr val="E84A27"/>
                </a:solidFill>
                <a:latin typeface="Calibri"/>
                <a:ea typeface="Calibri"/>
                <a:cs typeface="Calibri"/>
                <a:sym typeface="Calibri"/>
              </a:rPr>
              <a:t>Diffusion Probabilistic Models</a:t>
            </a:r>
            <a:endParaRPr b="1" sz="2800">
              <a:solidFill>
                <a:srgbClr val="E84A27"/>
              </a:solidFill>
              <a:latin typeface="Calibri"/>
              <a:ea typeface="Calibri"/>
              <a:cs typeface="Calibri"/>
              <a:sym typeface="Calibri"/>
            </a:endParaRPr>
          </a:p>
          <a:p>
            <a:pPr indent="0" lvl="0" marL="0" rtl="0" algn="ctr">
              <a:spcBef>
                <a:spcPts val="0"/>
              </a:spcBef>
              <a:spcAft>
                <a:spcPts val="0"/>
              </a:spcAft>
              <a:buNone/>
            </a:pPr>
            <a:r>
              <a:t/>
            </a:r>
            <a:endParaRPr b="1" sz="2800">
              <a:solidFill>
                <a:srgbClr val="E84A27"/>
              </a:solidFill>
              <a:latin typeface="Calibri"/>
              <a:ea typeface="Calibri"/>
              <a:cs typeface="Calibri"/>
              <a:sym typeface="Calibri"/>
            </a:endParaRPr>
          </a:p>
        </p:txBody>
      </p:sp>
      <p:sp>
        <p:nvSpPr>
          <p:cNvPr id="67" name="Google Shape;67;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2800"/>
              <a:buFont typeface="Arial"/>
              <a:buNone/>
            </a:pPr>
            <a:r>
              <a:rPr lang="en" sz="2000">
                <a:latin typeface="Calibri"/>
                <a:ea typeface="Calibri"/>
                <a:cs typeface="Calibri"/>
                <a:sym typeface="Calibri"/>
              </a:rPr>
              <a:t>Muyan Hu, Xin Xu, Jiachen Yuan</a:t>
            </a:r>
            <a:endParaRPr sz="2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58575" y="1213200"/>
            <a:ext cx="8473800" cy="36150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Randomly sample </a:t>
            </a:r>
            <a:r>
              <a:rPr i="1" lang="en">
                <a:solidFill>
                  <a:schemeClr val="dk1"/>
                </a:solidFill>
                <a:latin typeface="Calibri"/>
                <a:ea typeface="Calibri"/>
                <a:cs typeface="Calibri"/>
                <a:sym typeface="Calibri"/>
              </a:rPr>
              <a:t>N</a:t>
            </a:r>
            <a:r>
              <a:rPr lang="en">
                <a:solidFill>
                  <a:schemeClr val="dk1"/>
                </a:solidFill>
                <a:latin typeface="Calibri"/>
                <a:ea typeface="Calibri"/>
                <a:cs typeface="Calibri"/>
                <a:sym typeface="Calibri"/>
              </a:rPr>
              <a:t> schedules from the model zoo.</a:t>
            </a:r>
            <a:endParaRPr>
              <a:solidFill>
                <a:schemeClr val="dk1"/>
              </a:solidFill>
              <a:latin typeface="Calibri"/>
              <a:ea typeface="Calibri"/>
              <a:cs typeface="Calibri"/>
              <a:sym typeface="Calibri"/>
            </a:endParaRPr>
          </a:p>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Evaluate FID scores for each schedule to get Schedule-FID pairs.</a:t>
            </a:r>
            <a:endParaRPr>
              <a:solidFill>
                <a:schemeClr val="dk1"/>
              </a:solidFill>
              <a:latin typeface="Calibri"/>
              <a:ea typeface="Calibri"/>
              <a:cs typeface="Calibri"/>
              <a:sym typeface="Calibri"/>
            </a:endParaRPr>
          </a:p>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Use multiple multinomial distributions to make data diverse enough.</a:t>
            </a:r>
            <a:endParaRPr>
              <a:solidFill>
                <a:schemeClr val="dk1"/>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1234700" y="2423598"/>
            <a:ext cx="6674576" cy="2452525"/>
          </a:xfrm>
          <a:prstGeom prst="rect">
            <a:avLst/>
          </a:prstGeom>
          <a:noFill/>
          <a:ln>
            <a:noFill/>
          </a:ln>
        </p:spPr>
      </p:pic>
      <p:sp>
        <p:nvSpPr>
          <p:cNvPr id="134" name="Google Shape;134;p24"/>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Training Data Preparation</a:t>
            </a:r>
            <a:endParaRPr sz="2500">
              <a:solidFill>
                <a:srgbClr val="E84A27"/>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311700" y="1298025"/>
            <a:ext cx="4660200" cy="34137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Model Embedder</a:t>
            </a:r>
            <a:endParaRPr>
              <a:solidFill>
                <a:schemeClr val="dk1"/>
              </a:solidFill>
              <a:latin typeface="Calibri"/>
              <a:ea typeface="Calibri"/>
              <a:cs typeface="Calibri"/>
              <a:sym typeface="Calibri"/>
            </a:endParaRPr>
          </a:p>
          <a:p>
            <a:pPr indent="-317500" lvl="1" marL="914400" rtl="0" algn="l">
              <a:lnSpc>
                <a:spcPct val="105000"/>
              </a:lnSpc>
              <a:spcBef>
                <a:spcPts val="0"/>
              </a:spcBef>
              <a:spcAft>
                <a:spcPts val="0"/>
              </a:spcAft>
              <a:buClr>
                <a:schemeClr val="dk1"/>
              </a:buClr>
              <a:buSzPts val="1400"/>
              <a:buChar char="○"/>
            </a:pPr>
            <a:r>
              <a:rPr lang="en" sz="1500">
                <a:solidFill>
                  <a:schemeClr val="dk1"/>
                </a:solidFill>
                <a:latin typeface="Calibri"/>
                <a:ea typeface="Calibri"/>
                <a:cs typeface="Calibri"/>
                <a:sym typeface="Calibri"/>
              </a:rPr>
              <a:t>Each model choice </a:t>
            </a:r>
            <a:r>
              <a:rPr b="1" i="1" lang="en" sz="1500">
                <a:solidFill>
                  <a:schemeClr val="dk1"/>
                </a:solidFill>
                <a:latin typeface="Calibri"/>
                <a:ea typeface="Calibri"/>
                <a:cs typeface="Calibri"/>
                <a:sym typeface="Calibri"/>
              </a:rPr>
              <a:t>s</a:t>
            </a:r>
            <a:r>
              <a:rPr b="1" i="1" lang="en" sz="1000">
                <a:solidFill>
                  <a:schemeClr val="dk1"/>
                </a:solidFill>
                <a:latin typeface="Calibri"/>
                <a:ea typeface="Calibri"/>
                <a:cs typeface="Calibri"/>
                <a:sym typeface="Calibri"/>
              </a:rPr>
              <a:t>i</a:t>
            </a:r>
            <a:r>
              <a:rPr b="1" i="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is projected into a </a:t>
            </a:r>
            <a:r>
              <a:rPr b="1" i="1" lang="en" sz="1500">
                <a:solidFill>
                  <a:schemeClr val="dk1"/>
                </a:solidFill>
                <a:latin typeface="Calibri"/>
                <a:ea typeface="Calibri"/>
                <a:cs typeface="Calibri"/>
                <a:sym typeface="Calibri"/>
              </a:rPr>
              <a:t>d</a:t>
            </a:r>
            <a:r>
              <a:rPr lang="en" sz="1500">
                <a:solidFill>
                  <a:schemeClr val="dk1"/>
                </a:solidFill>
                <a:latin typeface="Calibri"/>
                <a:ea typeface="Calibri"/>
                <a:cs typeface="Calibri"/>
                <a:sym typeface="Calibri"/>
              </a:rPr>
              <a:t>-dimensional vector for each timestep.</a:t>
            </a:r>
            <a:endParaRPr sz="1500">
              <a:solidFill>
                <a:schemeClr val="dk1"/>
              </a:solidFill>
              <a:latin typeface="Calibri"/>
              <a:ea typeface="Calibri"/>
              <a:cs typeface="Calibri"/>
              <a:sym typeface="Calibri"/>
            </a:endParaRPr>
          </a:p>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Timestep Embedder</a:t>
            </a:r>
            <a:endParaRPr>
              <a:solidFill>
                <a:schemeClr val="dk1"/>
              </a:solidFill>
              <a:latin typeface="Calibri"/>
              <a:ea typeface="Calibri"/>
              <a:cs typeface="Calibri"/>
              <a:sym typeface="Calibri"/>
            </a:endParaRPr>
          </a:p>
          <a:p>
            <a:pPr indent="-323850" lvl="1" marL="914400" rtl="0" algn="l">
              <a:lnSpc>
                <a:spcPct val="105000"/>
              </a:lnSpc>
              <a:spcBef>
                <a:spcPts val="0"/>
              </a:spcBef>
              <a:spcAft>
                <a:spcPts val="0"/>
              </a:spcAft>
              <a:buClr>
                <a:schemeClr val="dk1"/>
              </a:buClr>
              <a:buSzPts val="1500"/>
              <a:buChar char="○"/>
            </a:pPr>
            <a:r>
              <a:rPr lang="en" sz="1500">
                <a:solidFill>
                  <a:schemeClr val="dk1"/>
                </a:solidFill>
                <a:latin typeface="Calibri"/>
                <a:ea typeface="Calibri"/>
                <a:cs typeface="Calibri"/>
                <a:sym typeface="Calibri"/>
              </a:rPr>
              <a:t>Each timestep </a:t>
            </a:r>
            <a:r>
              <a:rPr b="1" i="1" lang="en" sz="1500">
                <a:solidFill>
                  <a:schemeClr val="dk1"/>
                </a:solidFill>
                <a:latin typeface="Calibri"/>
                <a:ea typeface="Calibri"/>
                <a:cs typeface="Calibri"/>
                <a:sym typeface="Calibri"/>
              </a:rPr>
              <a:t>t</a:t>
            </a:r>
            <a:r>
              <a:rPr b="1" i="1" lang="en" sz="1100">
                <a:solidFill>
                  <a:schemeClr val="dk1"/>
                </a:solidFill>
                <a:latin typeface="Calibri"/>
                <a:ea typeface="Calibri"/>
                <a:cs typeface="Calibri"/>
                <a:sym typeface="Calibri"/>
              </a:rPr>
              <a:t>i</a:t>
            </a:r>
            <a:r>
              <a:rPr lang="en" sz="1500">
                <a:solidFill>
                  <a:schemeClr val="dk1"/>
                </a:solidFill>
                <a:latin typeface="Calibri"/>
                <a:ea typeface="Calibri"/>
                <a:cs typeface="Calibri"/>
                <a:sym typeface="Calibri"/>
              </a:rPr>
              <a:t> is converted to a sinusoidal embedding vector and then projected into a </a:t>
            </a:r>
            <a:r>
              <a:rPr b="1" i="1" lang="en" sz="1500">
                <a:solidFill>
                  <a:schemeClr val="dk1"/>
                </a:solidFill>
                <a:latin typeface="Calibri"/>
                <a:ea typeface="Calibri"/>
                <a:cs typeface="Calibri"/>
                <a:sym typeface="Calibri"/>
              </a:rPr>
              <a:t>d-</a:t>
            </a:r>
            <a:r>
              <a:rPr lang="en" sz="1500">
                <a:solidFill>
                  <a:schemeClr val="dk1"/>
                </a:solidFill>
                <a:latin typeface="Calibri"/>
                <a:ea typeface="Calibri"/>
                <a:cs typeface="Calibri"/>
                <a:sym typeface="Calibri"/>
              </a:rPr>
              <a:t>dimensional vector.</a:t>
            </a:r>
            <a:endParaRPr sz="1500">
              <a:solidFill>
                <a:schemeClr val="dk1"/>
              </a:solidFill>
              <a:latin typeface="Calibri"/>
              <a:ea typeface="Calibri"/>
              <a:cs typeface="Calibri"/>
              <a:sym typeface="Calibri"/>
            </a:endParaRPr>
          </a:p>
          <a:p>
            <a:pPr indent="-342900" lvl="0" marL="45720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Sequence Predictor</a:t>
            </a:r>
            <a:endParaRPr>
              <a:solidFill>
                <a:schemeClr val="dk1"/>
              </a:solidFill>
              <a:latin typeface="Calibri"/>
              <a:ea typeface="Calibri"/>
              <a:cs typeface="Calibri"/>
              <a:sym typeface="Calibri"/>
            </a:endParaRPr>
          </a:p>
          <a:p>
            <a:pPr indent="-323850" lvl="1" marL="914400" rtl="0" algn="l">
              <a:lnSpc>
                <a:spcPct val="10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concat(embeddings) -&gt;LSTM-&gt;MLP-&gt;P(q)</a:t>
            </a:r>
            <a:endParaRPr sz="1500">
              <a:solidFill>
                <a:schemeClr val="dk1"/>
              </a:solidFill>
              <a:latin typeface="Calibri"/>
              <a:ea typeface="Calibri"/>
              <a:cs typeface="Calibri"/>
              <a:sym typeface="Calibri"/>
            </a:endParaRPr>
          </a:p>
        </p:txBody>
      </p:sp>
      <p:pic>
        <p:nvPicPr>
          <p:cNvPr id="140" name="Google Shape;140;p25"/>
          <p:cNvPicPr preferRelativeResize="0"/>
          <p:nvPr/>
        </p:nvPicPr>
        <p:blipFill rotWithShape="1">
          <a:blip r:embed="rId3">
            <a:alphaModFix/>
          </a:blip>
          <a:srcRect b="16590" l="0" r="0" t="0"/>
          <a:stretch/>
        </p:blipFill>
        <p:spPr>
          <a:xfrm>
            <a:off x="4924929" y="967800"/>
            <a:ext cx="4219071" cy="3413700"/>
          </a:xfrm>
          <a:prstGeom prst="rect">
            <a:avLst/>
          </a:prstGeom>
          <a:noFill/>
          <a:ln>
            <a:noFill/>
          </a:ln>
        </p:spPr>
      </p:pic>
      <p:sp>
        <p:nvSpPr>
          <p:cNvPr id="141" name="Google Shape;141;p25"/>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Predictor Architecture</a:t>
            </a:r>
            <a:endParaRPr sz="2500">
              <a:solidFill>
                <a:srgbClr val="E84A27"/>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752684" y="1731825"/>
            <a:ext cx="3778224" cy="681175"/>
          </a:xfrm>
          <a:prstGeom prst="rect">
            <a:avLst/>
          </a:prstGeom>
          <a:noFill/>
          <a:ln>
            <a:noFill/>
          </a:ln>
        </p:spPr>
      </p:pic>
      <p:pic>
        <p:nvPicPr>
          <p:cNvPr id="147" name="Google Shape;147;p26"/>
          <p:cNvPicPr preferRelativeResize="0"/>
          <p:nvPr/>
        </p:nvPicPr>
        <p:blipFill rotWithShape="1">
          <a:blip r:embed="rId4">
            <a:alphaModFix/>
          </a:blip>
          <a:srcRect b="16590" l="0" r="0" t="0"/>
          <a:stretch/>
        </p:blipFill>
        <p:spPr>
          <a:xfrm>
            <a:off x="4924929" y="967800"/>
            <a:ext cx="4219071" cy="3413700"/>
          </a:xfrm>
          <a:prstGeom prst="rect">
            <a:avLst/>
          </a:prstGeom>
          <a:noFill/>
          <a:ln>
            <a:noFill/>
          </a:ln>
        </p:spPr>
      </p:pic>
      <p:sp>
        <p:nvSpPr>
          <p:cNvPr id="148" name="Google Shape;148;p26"/>
          <p:cNvSpPr txBox="1"/>
          <p:nvPr>
            <p:ph idx="1" type="body"/>
          </p:nvPr>
        </p:nvSpPr>
        <p:spPr>
          <a:xfrm>
            <a:off x="311700" y="1298025"/>
            <a:ext cx="4660200" cy="3413700"/>
          </a:xfrm>
          <a:prstGeom prst="rect">
            <a:avLst/>
          </a:prstGeom>
        </p:spPr>
        <p:txBody>
          <a:bodyPr anchorCtr="0" anchor="t" bIns="91425" lIns="91425" spcFirstLastPara="1" rIns="91425" wrap="square" tIns="91425">
            <a:noAutofit/>
          </a:bodyPr>
          <a:lstStyle/>
          <a:p>
            <a:pPr indent="-342900" lvl="0" marL="457200" marR="0" rtl="0" algn="l">
              <a:lnSpc>
                <a:spcPct val="105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Pair-wise ranking loss</a:t>
            </a:r>
            <a:endParaRPr>
              <a:solidFill>
                <a:schemeClr val="dk1"/>
              </a:solidFill>
              <a:latin typeface="Calibri"/>
              <a:ea typeface="Calibri"/>
              <a:cs typeface="Calibri"/>
              <a:sym typeface="Calibri"/>
            </a:endParaRPr>
          </a:p>
          <a:p>
            <a:pPr indent="0" lvl="0" marL="0" marR="0" rtl="0" algn="l">
              <a:lnSpc>
                <a:spcPct val="105000"/>
              </a:lnSpc>
              <a:spcBef>
                <a:spcPts val="1200"/>
              </a:spcBef>
              <a:spcAft>
                <a:spcPts val="0"/>
              </a:spcAft>
              <a:buNone/>
            </a:pPr>
            <a:r>
              <a:t/>
            </a:r>
            <a:endParaRPr>
              <a:solidFill>
                <a:schemeClr val="dk1"/>
              </a:solidFill>
              <a:latin typeface="Calibri"/>
              <a:ea typeface="Calibri"/>
              <a:cs typeface="Calibri"/>
              <a:sym typeface="Calibri"/>
            </a:endParaRPr>
          </a:p>
          <a:p>
            <a:pPr indent="0" lvl="0" marL="0" marR="0" rtl="0" algn="l">
              <a:lnSpc>
                <a:spcPct val="105000"/>
              </a:lnSpc>
              <a:spcBef>
                <a:spcPts val="12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5000"/>
              </a:lnSpc>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Designed to drive the predictor to learn the relative ranking of difference </a:t>
            </a:r>
            <a:r>
              <a:rPr lang="en">
                <a:solidFill>
                  <a:schemeClr val="dk1"/>
                </a:solidFill>
                <a:latin typeface="Calibri"/>
                <a:ea typeface="Calibri"/>
                <a:cs typeface="Calibri"/>
                <a:sym typeface="Calibri"/>
              </a:rPr>
              <a:t>model schedules</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sp>
        <p:nvSpPr>
          <p:cNvPr id="149" name="Google Shape;149;p26"/>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Predictor </a:t>
            </a:r>
            <a:r>
              <a:rPr lang="en" sz="2500">
                <a:solidFill>
                  <a:srgbClr val="E84A27"/>
                </a:solidFill>
                <a:latin typeface="Calibri"/>
                <a:ea typeface="Calibri"/>
                <a:cs typeface="Calibri"/>
                <a:sym typeface="Calibri"/>
              </a:rPr>
              <a:t>Training</a:t>
            </a:r>
            <a:endParaRPr sz="2500">
              <a:solidFill>
                <a:srgbClr val="E84A27"/>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idx="1" type="body"/>
          </p:nvPr>
        </p:nvSpPr>
        <p:spPr>
          <a:xfrm>
            <a:off x="358575" y="1213200"/>
            <a:ext cx="8473800" cy="3615000"/>
          </a:xfrm>
          <a:prstGeom prst="rect">
            <a:avLst/>
          </a:prstGeom>
        </p:spPr>
        <p:txBody>
          <a:bodyPr anchorCtr="0" anchor="t" bIns="91425" lIns="91425" spcFirstLastPara="1" rIns="91425" wrap="square" tIns="91425">
            <a:noAutofit/>
          </a:bodyPr>
          <a:lstStyle/>
          <a:p>
            <a:pPr indent="-344805" lvl="0" marL="4572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A simple evolutionary algorithm (</a:t>
            </a:r>
            <a:r>
              <a:rPr lang="en" sz="1829">
                <a:solidFill>
                  <a:schemeClr val="dk1"/>
                </a:solidFill>
                <a:latin typeface="Calibri"/>
                <a:ea typeface="Calibri"/>
                <a:cs typeface="Calibri"/>
                <a:sym typeface="Calibri"/>
              </a:rPr>
              <a:t>Real et al., 2019</a:t>
            </a:r>
            <a:r>
              <a:rPr lang="en" sz="1829">
                <a:solidFill>
                  <a:schemeClr val="dk1"/>
                </a:solidFill>
                <a:latin typeface="Calibri"/>
                <a:ea typeface="Calibri"/>
                <a:cs typeface="Calibri"/>
                <a:sym typeface="Calibri"/>
              </a:rPr>
              <a:t>) to find the best model schedule.</a:t>
            </a:r>
            <a:endParaRPr sz="1829">
              <a:solidFill>
                <a:schemeClr val="dk1"/>
              </a:solidFill>
              <a:latin typeface="Calibri"/>
              <a:ea typeface="Calibri"/>
              <a:cs typeface="Calibri"/>
              <a:sym typeface="Calibri"/>
            </a:endParaRPr>
          </a:p>
          <a:p>
            <a:pPr indent="-344805" lvl="0" marL="4572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Other search algorithms might also work.</a:t>
            </a:r>
            <a:endParaRPr sz="1829">
              <a:solidFill>
                <a:schemeClr val="dk1"/>
              </a:solidFill>
              <a:latin typeface="Calibri"/>
              <a:ea typeface="Calibri"/>
              <a:cs typeface="Calibri"/>
              <a:sym typeface="Calibri"/>
            </a:endParaRPr>
          </a:p>
        </p:txBody>
      </p:sp>
      <p:pic>
        <p:nvPicPr>
          <p:cNvPr id="155" name="Google Shape;155;p27"/>
          <p:cNvPicPr preferRelativeResize="0"/>
          <p:nvPr/>
        </p:nvPicPr>
        <p:blipFill>
          <a:blip r:embed="rId3">
            <a:alphaModFix/>
          </a:blip>
          <a:stretch>
            <a:fillRect/>
          </a:stretch>
        </p:blipFill>
        <p:spPr>
          <a:xfrm>
            <a:off x="0" y="2065443"/>
            <a:ext cx="9144003" cy="2620864"/>
          </a:xfrm>
          <a:prstGeom prst="rect">
            <a:avLst/>
          </a:prstGeom>
          <a:noFill/>
          <a:ln>
            <a:noFill/>
          </a:ln>
        </p:spPr>
      </p:pic>
      <p:sp>
        <p:nvSpPr>
          <p:cNvPr id="156" name="Google Shape;156;p27"/>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Predictor-Based Evolutionary Search</a:t>
            </a:r>
            <a:endParaRPr sz="2500">
              <a:solidFill>
                <a:srgbClr val="E84A27"/>
              </a:solidFill>
              <a:latin typeface="Calibri"/>
              <a:ea typeface="Calibri"/>
              <a:cs typeface="Calibri"/>
              <a:sym typeface="Calibri"/>
            </a:endParaRPr>
          </a:p>
        </p:txBody>
      </p:sp>
      <p:sp>
        <p:nvSpPr>
          <p:cNvPr id="157" name="Google Shape;157;p27"/>
          <p:cNvSpPr txBox="1"/>
          <p:nvPr/>
        </p:nvSpPr>
        <p:spPr>
          <a:xfrm>
            <a:off x="529350" y="4612225"/>
            <a:ext cx="80853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Calibri"/>
                <a:ea typeface="Calibri"/>
                <a:cs typeface="Calibri"/>
                <a:sym typeface="Calibri"/>
              </a:rPr>
              <a:t>Real et al. Regularized evolution for image classifier architecture search. AAAI 2019.</a:t>
            </a:r>
            <a:endParaRPr>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2169625" y="1000075"/>
            <a:ext cx="4804742" cy="3991025"/>
          </a:xfrm>
          <a:prstGeom prst="rect">
            <a:avLst/>
          </a:prstGeom>
          <a:noFill/>
          <a:ln>
            <a:noFill/>
          </a:ln>
        </p:spPr>
      </p:pic>
      <p:sp>
        <p:nvSpPr>
          <p:cNvPr id="163" name="Google Shape;163;p28"/>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Approach Recap</a:t>
            </a:r>
            <a:endParaRPr sz="2500">
              <a:solidFill>
                <a:srgbClr val="E84A27"/>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1" type="body"/>
          </p:nvPr>
        </p:nvSpPr>
        <p:spPr>
          <a:xfrm>
            <a:off x="358575" y="1213200"/>
            <a:ext cx="8473800" cy="3615000"/>
          </a:xfrm>
          <a:prstGeom prst="rect">
            <a:avLst/>
          </a:prstGeom>
        </p:spPr>
        <p:txBody>
          <a:bodyPr anchorCtr="0" anchor="t" bIns="91425" lIns="91425" spcFirstLastPara="1" rIns="91425" wrap="square" tIns="91425">
            <a:noAutofit/>
          </a:bodyPr>
          <a:lstStyle/>
          <a:p>
            <a:pPr indent="-344805" lvl="0" marL="4572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Sec 5.1: Pixel Diffusion + DDIM/DPM-Solver</a:t>
            </a:r>
            <a:endParaRPr sz="1829">
              <a:solidFill>
                <a:schemeClr val="dk1"/>
              </a:solidFill>
              <a:latin typeface="Calibri"/>
              <a:ea typeface="Calibri"/>
              <a:cs typeface="Calibri"/>
              <a:sym typeface="Calibri"/>
            </a:endParaRPr>
          </a:p>
          <a:p>
            <a:pPr indent="-344805" lvl="1" marL="9144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Dataset: CIFAR-10, CelebA, ImageNet-64, and LSUN-Church.</a:t>
            </a:r>
            <a:endParaRPr sz="1829">
              <a:solidFill>
                <a:schemeClr val="dk1"/>
              </a:solidFill>
              <a:latin typeface="Calibri"/>
              <a:ea typeface="Calibri"/>
              <a:cs typeface="Calibri"/>
              <a:sym typeface="Calibri"/>
            </a:endParaRPr>
          </a:p>
          <a:p>
            <a:pPr indent="-344805" lvl="1" marL="9144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Model zoos: different model architectures.</a:t>
            </a:r>
            <a:endParaRPr sz="1829">
              <a:solidFill>
                <a:schemeClr val="dk1"/>
              </a:solidFill>
              <a:latin typeface="Calibri"/>
              <a:ea typeface="Calibri"/>
              <a:cs typeface="Calibri"/>
              <a:sym typeface="Calibri"/>
            </a:endParaRPr>
          </a:p>
          <a:p>
            <a:pPr indent="-344805" lvl="0" marL="4572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Sec 5.2: Stable Diffusion + DPM-Solver</a:t>
            </a:r>
            <a:endParaRPr sz="1829">
              <a:solidFill>
                <a:schemeClr val="dk1"/>
              </a:solidFill>
              <a:latin typeface="Calibri"/>
              <a:ea typeface="Calibri"/>
              <a:cs typeface="Calibri"/>
              <a:sym typeface="Calibri"/>
            </a:endParaRPr>
          </a:p>
          <a:p>
            <a:pPr indent="-344805" lvl="1" marL="914400" rtl="0" algn="l">
              <a:lnSpc>
                <a:spcPct val="115000"/>
              </a:lnSpc>
              <a:spcBef>
                <a:spcPts val="0"/>
              </a:spcBef>
              <a:spcAft>
                <a:spcPts val="0"/>
              </a:spcAft>
              <a:buClr>
                <a:schemeClr val="dk1"/>
              </a:buClr>
              <a:buSzPts val="1830"/>
              <a:buFont typeface="Calibri"/>
              <a:buChar char="○"/>
            </a:pPr>
            <a:r>
              <a:rPr lang="en" sz="1829">
                <a:solidFill>
                  <a:schemeClr val="dk1"/>
                </a:solidFill>
                <a:latin typeface="Calibri"/>
                <a:ea typeface="Calibri"/>
                <a:cs typeface="Calibri"/>
                <a:sym typeface="Calibri"/>
              </a:rPr>
              <a:t>Model zoos: same architecture, but trained on different datasets with different parameters.</a:t>
            </a:r>
            <a:endParaRPr sz="1829">
              <a:solidFill>
                <a:schemeClr val="dk1"/>
              </a:solidFill>
              <a:latin typeface="Calibri"/>
              <a:ea typeface="Calibri"/>
              <a:cs typeface="Calibri"/>
              <a:sym typeface="Calibri"/>
            </a:endParaRPr>
          </a:p>
        </p:txBody>
      </p:sp>
      <p:sp>
        <p:nvSpPr>
          <p:cNvPr id="169" name="Google Shape;169;p29"/>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Evaluation: Setup</a:t>
            </a:r>
            <a:endParaRPr sz="2500">
              <a:solidFill>
                <a:srgbClr val="E84A27"/>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0"/>
          <p:cNvPicPr preferRelativeResize="0"/>
          <p:nvPr/>
        </p:nvPicPr>
        <p:blipFill>
          <a:blip r:embed="rId3">
            <a:alphaModFix/>
          </a:blip>
          <a:stretch>
            <a:fillRect/>
          </a:stretch>
        </p:blipFill>
        <p:spPr>
          <a:xfrm>
            <a:off x="311700" y="1152475"/>
            <a:ext cx="7715098" cy="3200575"/>
          </a:xfrm>
          <a:prstGeom prst="rect">
            <a:avLst/>
          </a:prstGeom>
          <a:noFill/>
          <a:ln>
            <a:noFill/>
          </a:ln>
        </p:spPr>
      </p:pic>
      <p:pic>
        <p:nvPicPr>
          <p:cNvPr id="176" name="Google Shape;176;p30"/>
          <p:cNvPicPr preferRelativeResize="0"/>
          <p:nvPr/>
        </p:nvPicPr>
        <p:blipFill>
          <a:blip r:embed="rId4">
            <a:alphaModFix/>
          </a:blip>
          <a:stretch>
            <a:fillRect/>
          </a:stretch>
        </p:blipFill>
        <p:spPr>
          <a:xfrm>
            <a:off x="311700" y="4353049"/>
            <a:ext cx="8085074" cy="698775"/>
          </a:xfrm>
          <a:prstGeom prst="rect">
            <a:avLst/>
          </a:prstGeom>
          <a:noFill/>
          <a:ln>
            <a:noFill/>
          </a:ln>
        </p:spPr>
      </p:pic>
      <p:sp>
        <p:nvSpPr>
          <p:cNvPr id="177" name="Google Shape;177;p30"/>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Evaluation</a:t>
            </a:r>
            <a:endParaRPr sz="2500">
              <a:solidFill>
                <a:srgbClr val="E84A27"/>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31"/>
          <p:cNvPicPr preferRelativeResize="0"/>
          <p:nvPr/>
        </p:nvPicPr>
        <p:blipFill>
          <a:blip r:embed="rId3">
            <a:alphaModFix/>
          </a:blip>
          <a:stretch>
            <a:fillRect/>
          </a:stretch>
        </p:blipFill>
        <p:spPr>
          <a:xfrm>
            <a:off x="1242062" y="1152475"/>
            <a:ext cx="6659876" cy="3751050"/>
          </a:xfrm>
          <a:prstGeom prst="rect">
            <a:avLst/>
          </a:prstGeom>
          <a:noFill/>
          <a:ln>
            <a:noFill/>
          </a:ln>
        </p:spPr>
      </p:pic>
      <p:sp>
        <p:nvSpPr>
          <p:cNvPr id="184" name="Google Shape;184;p31"/>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Evaluation</a:t>
            </a:r>
            <a:endParaRPr sz="2500">
              <a:solidFill>
                <a:srgbClr val="E84A27"/>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2"/>
          <p:cNvPicPr preferRelativeResize="0"/>
          <p:nvPr/>
        </p:nvPicPr>
        <p:blipFill>
          <a:blip r:embed="rId3">
            <a:alphaModFix/>
          </a:blip>
          <a:stretch>
            <a:fillRect/>
          </a:stretch>
        </p:blipFill>
        <p:spPr>
          <a:xfrm>
            <a:off x="2400375" y="1152475"/>
            <a:ext cx="4654576" cy="2349100"/>
          </a:xfrm>
          <a:prstGeom prst="rect">
            <a:avLst/>
          </a:prstGeom>
          <a:noFill/>
          <a:ln>
            <a:noFill/>
          </a:ln>
        </p:spPr>
      </p:pic>
      <p:pic>
        <p:nvPicPr>
          <p:cNvPr id="191" name="Google Shape;191;p32"/>
          <p:cNvPicPr preferRelativeResize="0"/>
          <p:nvPr/>
        </p:nvPicPr>
        <p:blipFill>
          <a:blip r:embed="rId4">
            <a:alphaModFix/>
          </a:blip>
          <a:stretch>
            <a:fillRect/>
          </a:stretch>
        </p:blipFill>
        <p:spPr>
          <a:xfrm>
            <a:off x="1019663" y="3501577"/>
            <a:ext cx="7104674" cy="1188000"/>
          </a:xfrm>
          <a:prstGeom prst="rect">
            <a:avLst/>
          </a:prstGeom>
          <a:noFill/>
          <a:ln>
            <a:noFill/>
          </a:ln>
        </p:spPr>
      </p:pic>
      <p:sp>
        <p:nvSpPr>
          <p:cNvPr id="192" name="Google Shape;192;p32"/>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Evaluation</a:t>
            </a:r>
            <a:endParaRPr sz="2500">
              <a:solidFill>
                <a:srgbClr val="E84A27"/>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3"/>
          <p:cNvPicPr preferRelativeResize="0"/>
          <p:nvPr/>
        </p:nvPicPr>
        <p:blipFill>
          <a:blip r:embed="rId3">
            <a:alphaModFix/>
          </a:blip>
          <a:stretch>
            <a:fillRect/>
          </a:stretch>
        </p:blipFill>
        <p:spPr>
          <a:xfrm>
            <a:off x="2199325" y="1152475"/>
            <a:ext cx="4745349" cy="3876476"/>
          </a:xfrm>
          <a:prstGeom prst="rect">
            <a:avLst/>
          </a:prstGeom>
          <a:noFill/>
          <a:ln>
            <a:noFill/>
          </a:ln>
        </p:spPr>
      </p:pic>
      <p:sp>
        <p:nvSpPr>
          <p:cNvPr id="199" name="Google Shape;199;p33"/>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Ablation Study</a:t>
            </a:r>
            <a:endParaRPr sz="2500">
              <a:solidFill>
                <a:srgbClr val="E84A27"/>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477450" y="1064700"/>
            <a:ext cx="8189100" cy="3014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Diffusion Model:</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Training: adding Gaussian noise to images and predicting the noise;</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Generation (DDPM): starting with Gaussian noise, and </a:t>
            </a:r>
            <a:r>
              <a:rPr lang="en" sz="1700">
                <a:solidFill>
                  <a:schemeClr val="dk1"/>
                </a:solidFill>
                <a:latin typeface="Calibri"/>
                <a:ea typeface="Calibri"/>
                <a:cs typeface="Calibri"/>
                <a:sym typeface="Calibri"/>
              </a:rPr>
              <a:t>removing</a:t>
            </a:r>
            <a:r>
              <a:rPr lang="en" sz="1700">
                <a:solidFill>
                  <a:schemeClr val="dk1"/>
                </a:solidFill>
                <a:latin typeface="Calibri"/>
                <a:ea typeface="Calibri"/>
                <a:cs typeface="Calibri"/>
                <a:sym typeface="Calibri"/>
              </a:rPr>
              <a:t> noise iteratively.</a:t>
            </a:r>
            <a:endParaRPr sz="17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700">
              <a:solidFill>
                <a:schemeClr val="dk1"/>
              </a:solidFill>
              <a:latin typeface="Calibri"/>
              <a:ea typeface="Calibri"/>
              <a:cs typeface="Calibri"/>
              <a:sym typeface="Calibri"/>
            </a:endParaRPr>
          </a:p>
          <a:p>
            <a:pPr indent="-336550" lvl="0" marL="457200" rtl="0" algn="l">
              <a:spcBef>
                <a:spcPts val="12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Stable Diffusion: Run the diffusion process in the latent space instead of pixel space. </a:t>
            </a:r>
            <a:endParaRPr sz="1700">
              <a:solidFill>
                <a:schemeClr val="dk1"/>
              </a:solidFill>
              <a:latin typeface="Calibri"/>
              <a:ea typeface="Calibri"/>
              <a:cs typeface="Calibri"/>
              <a:sym typeface="Calibri"/>
            </a:endParaRPr>
          </a:p>
        </p:txBody>
      </p:sp>
      <p:sp>
        <p:nvSpPr>
          <p:cNvPr id="73" name="Google Shape;73;p16"/>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Background</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pic>
        <p:nvPicPr>
          <p:cNvPr id="74" name="Google Shape;74;p16"/>
          <p:cNvPicPr preferRelativeResize="0"/>
          <p:nvPr/>
        </p:nvPicPr>
        <p:blipFill rotWithShape="1">
          <a:blip r:embed="rId3">
            <a:alphaModFix/>
          </a:blip>
          <a:srcRect b="0" l="0" r="0" t="13141"/>
          <a:stretch/>
        </p:blipFill>
        <p:spPr>
          <a:xfrm>
            <a:off x="536100" y="3274787"/>
            <a:ext cx="4297400" cy="1312301"/>
          </a:xfrm>
          <a:prstGeom prst="rect">
            <a:avLst/>
          </a:prstGeom>
          <a:noFill/>
          <a:ln>
            <a:noFill/>
          </a:ln>
        </p:spPr>
      </p:pic>
      <p:pic>
        <p:nvPicPr>
          <p:cNvPr id="75" name="Google Shape;75;p16"/>
          <p:cNvPicPr preferRelativeResize="0"/>
          <p:nvPr/>
        </p:nvPicPr>
        <p:blipFill>
          <a:blip r:embed="rId4">
            <a:alphaModFix/>
          </a:blip>
          <a:stretch>
            <a:fillRect/>
          </a:stretch>
        </p:blipFill>
        <p:spPr>
          <a:xfrm>
            <a:off x="5386625" y="3141225"/>
            <a:ext cx="3225525" cy="157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4"/>
          <p:cNvPicPr preferRelativeResize="0"/>
          <p:nvPr/>
        </p:nvPicPr>
        <p:blipFill>
          <a:blip r:embed="rId3">
            <a:alphaModFix/>
          </a:blip>
          <a:stretch>
            <a:fillRect/>
          </a:stretch>
        </p:blipFill>
        <p:spPr>
          <a:xfrm>
            <a:off x="2033898" y="1152475"/>
            <a:ext cx="5076198" cy="3887425"/>
          </a:xfrm>
          <a:prstGeom prst="rect">
            <a:avLst/>
          </a:prstGeom>
          <a:noFill/>
          <a:ln>
            <a:noFill/>
          </a:ln>
        </p:spPr>
      </p:pic>
      <p:sp>
        <p:nvSpPr>
          <p:cNvPr id="206" name="Google Shape;206;p34"/>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Ablation Study</a:t>
            </a:r>
            <a:endParaRPr sz="2500">
              <a:solidFill>
                <a:srgbClr val="E84A27"/>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latin typeface="Calibri"/>
                <a:ea typeface="Calibri"/>
                <a:cs typeface="Calibri"/>
                <a:sym typeface="Calibri"/>
              </a:rPr>
              <a:t>Under a low time budget, using </a:t>
            </a:r>
            <a:r>
              <a:rPr b="1" lang="en">
                <a:solidFill>
                  <a:schemeClr val="dk1"/>
                </a:solidFill>
                <a:latin typeface="Calibri"/>
                <a:ea typeface="Calibri"/>
                <a:cs typeface="Calibri"/>
                <a:sym typeface="Calibri"/>
              </a:rPr>
              <a:t>smaller models</a:t>
            </a:r>
            <a:r>
              <a:rPr lang="en">
                <a:solidFill>
                  <a:schemeClr val="dk1"/>
                </a:solidFill>
                <a:latin typeface="Calibri"/>
                <a:ea typeface="Calibri"/>
                <a:cs typeface="Calibri"/>
                <a:sym typeface="Calibri"/>
              </a:rPr>
              <a:t> with </a:t>
            </a:r>
            <a:r>
              <a:rPr b="1" lang="en">
                <a:solidFill>
                  <a:schemeClr val="dk1"/>
                </a:solidFill>
                <a:latin typeface="Calibri"/>
                <a:ea typeface="Calibri"/>
                <a:cs typeface="Calibri"/>
                <a:sym typeface="Calibri"/>
              </a:rPr>
              <a:t>more steps</a:t>
            </a:r>
            <a:r>
              <a:rPr lang="en">
                <a:solidFill>
                  <a:schemeClr val="dk1"/>
                </a:solidFill>
                <a:latin typeface="Calibri"/>
                <a:ea typeface="Calibri"/>
                <a:cs typeface="Calibri"/>
                <a:sym typeface="Calibri"/>
              </a:rPr>
              <a:t> is more likely to gain a better generation quality than using </a:t>
            </a:r>
            <a:r>
              <a:rPr b="1" lang="en">
                <a:solidFill>
                  <a:schemeClr val="dk1"/>
                </a:solidFill>
                <a:latin typeface="Calibri"/>
                <a:ea typeface="Calibri"/>
                <a:cs typeface="Calibri"/>
                <a:sym typeface="Calibri"/>
              </a:rPr>
              <a:t>larger models</a:t>
            </a:r>
            <a:r>
              <a:rPr lang="en">
                <a:solidFill>
                  <a:schemeClr val="dk1"/>
                </a:solidFill>
                <a:latin typeface="Calibri"/>
                <a:ea typeface="Calibri"/>
                <a:cs typeface="Calibri"/>
                <a:sym typeface="Calibri"/>
              </a:rPr>
              <a:t> with </a:t>
            </a:r>
            <a:r>
              <a:rPr b="1" lang="en">
                <a:solidFill>
                  <a:schemeClr val="dk1"/>
                </a:solidFill>
                <a:latin typeface="Calibri"/>
                <a:ea typeface="Calibri"/>
                <a:cs typeface="Calibri"/>
                <a:sym typeface="Calibri"/>
              </a:rPr>
              <a:t>fewer steps</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457200" rtl="0" algn="l">
              <a:spcBef>
                <a:spcPts val="1200"/>
              </a:spcBef>
              <a:spcAft>
                <a:spcPts val="1200"/>
              </a:spcAft>
              <a:buNone/>
            </a:pPr>
            <a:r>
              <a:t/>
            </a:r>
            <a:endParaRPr>
              <a:solidFill>
                <a:schemeClr val="dk1"/>
              </a:solidFill>
              <a:latin typeface="Calibri"/>
              <a:ea typeface="Calibri"/>
              <a:cs typeface="Calibri"/>
              <a:sym typeface="Calibri"/>
            </a:endParaRPr>
          </a:p>
        </p:txBody>
      </p:sp>
      <p:sp>
        <p:nvSpPr>
          <p:cNvPr id="212" name="Google Shape;212;p35"/>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Empirical Observations</a:t>
            </a:r>
            <a:endParaRPr sz="2500">
              <a:solidFill>
                <a:srgbClr val="E84A27"/>
              </a:solidFill>
              <a:latin typeface="Calibri"/>
              <a:ea typeface="Calibri"/>
              <a:cs typeface="Calibri"/>
              <a:sym typeface="Calibri"/>
            </a:endParaRPr>
          </a:p>
        </p:txBody>
      </p:sp>
      <p:pic>
        <p:nvPicPr>
          <p:cNvPr id="213" name="Google Shape;213;p35"/>
          <p:cNvPicPr preferRelativeResize="0"/>
          <p:nvPr/>
        </p:nvPicPr>
        <p:blipFill>
          <a:blip r:embed="rId3">
            <a:alphaModFix/>
          </a:blip>
          <a:stretch>
            <a:fillRect/>
          </a:stretch>
        </p:blipFill>
        <p:spPr>
          <a:xfrm>
            <a:off x="1458700" y="1985625"/>
            <a:ext cx="6021934" cy="149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Using larger models near generated data improves performance on ImageNet-64 and CIFAR-10, while near-noise steps work better on LSUN-Church.</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sp>
        <p:nvSpPr>
          <p:cNvPr id="219" name="Google Shape;219;p36"/>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Empirical Observations</a:t>
            </a:r>
            <a:endParaRPr sz="2500">
              <a:solidFill>
                <a:srgbClr val="E84A27"/>
              </a:solidFill>
              <a:latin typeface="Calibri"/>
              <a:ea typeface="Calibri"/>
              <a:cs typeface="Calibri"/>
              <a:sym typeface="Calibri"/>
            </a:endParaRPr>
          </a:p>
        </p:txBody>
      </p:sp>
      <p:pic>
        <p:nvPicPr>
          <p:cNvPr id="220" name="Google Shape;220;p36"/>
          <p:cNvPicPr preferRelativeResize="0"/>
          <p:nvPr/>
        </p:nvPicPr>
        <p:blipFill>
          <a:blip r:embed="rId3">
            <a:alphaModFix/>
          </a:blip>
          <a:stretch>
            <a:fillRect/>
          </a:stretch>
        </p:blipFill>
        <p:spPr>
          <a:xfrm>
            <a:off x="1831313" y="2009250"/>
            <a:ext cx="5481375" cy="303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latin typeface="Calibri"/>
                <a:ea typeface="Calibri"/>
                <a:cs typeface="Calibri"/>
                <a:sym typeface="Calibri"/>
              </a:rPr>
              <a:t>Under a low time budget, using </a:t>
            </a:r>
            <a:r>
              <a:rPr b="1" lang="en">
                <a:solidFill>
                  <a:schemeClr val="dk1"/>
                </a:solidFill>
                <a:latin typeface="Calibri"/>
                <a:ea typeface="Calibri"/>
                <a:cs typeface="Calibri"/>
                <a:sym typeface="Calibri"/>
              </a:rPr>
              <a:t>smaller models</a:t>
            </a:r>
            <a:r>
              <a:rPr lang="en">
                <a:solidFill>
                  <a:schemeClr val="dk1"/>
                </a:solidFill>
                <a:latin typeface="Calibri"/>
                <a:ea typeface="Calibri"/>
                <a:cs typeface="Calibri"/>
                <a:sym typeface="Calibri"/>
              </a:rPr>
              <a:t> with </a:t>
            </a:r>
            <a:r>
              <a:rPr b="1" lang="en">
                <a:solidFill>
                  <a:schemeClr val="dk1"/>
                </a:solidFill>
                <a:latin typeface="Calibri"/>
                <a:ea typeface="Calibri"/>
                <a:cs typeface="Calibri"/>
                <a:sym typeface="Calibri"/>
              </a:rPr>
              <a:t>more steps</a:t>
            </a:r>
            <a:r>
              <a:rPr lang="en">
                <a:solidFill>
                  <a:schemeClr val="dk1"/>
                </a:solidFill>
                <a:latin typeface="Calibri"/>
                <a:ea typeface="Calibri"/>
                <a:cs typeface="Calibri"/>
                <a:sym typeface="Calibri"/>
              </a:rPr>
              <a:t> is more likely to gain a better generation quality than using </a:t>
            </a:r>
            <a:r>
              <a:rPr b="1" lang="en">
                <a:solidFill>
                  <a:schemeClr val="dk1"/>
                </a:solidFill>
                <a:latin typeface="Calibri"/>
                <a:ea typeface="Calibri"/>
                <a:cs typeface="Calibri"/>
                <a:sym typeface="Calibri"/>
              </a:rPr>
              <a:t>larger models</a:t>
            </a:r>
            <a:r>
              <a:rPr lang="en">
                <a:solidFill>
                  <a:schemeClr val="dk1"/>
                </a:solidFill>
                <a:latin typeface="Calibri"/>
                <a:ea typeface="Calibri"/>
                <a:cs typeface="Calibri"/>
                <a:sym typeface="Calibri"/>
              </a:rPr>
              <a:t> with </a:t>
            </a:r>
            <a:r>
              <a:rPr b="1" lang="en">
                <a:solidFill>
                  <a:schemeClr val="dk1"/>
                </a:solidFill>
                <a:latin typeface="Calibri"/>
                <a:ea typeface="Calibri"/>
                <a:cs typeface="Calibri"/>
                <a:sym typeface="Calibri"/>
              </a:rPr>
              <a:t>fewer steps</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Using larger models near generated data improves performance on ImageNet-64 and CIFAR-10, while near-noise steps work better on LSUN-Church.</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Optimal DDIM step sizes increase near the final image on CIFAR-10, CelebA, and ImageNet-64, but vary on LSUN-Church.</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DPM-Solver: prefer 1st/2nd under tight budgets, 3rd is only used under </a:t>
            </a:r>
            <a:r>
              <a:rPr lang="en">
                <a:solidFill>
                  <a:schemeClr val="dk1"/>
                </a:solidFill>
                <a:latin typeface="Calibri"/>
                <a:ea typeface="Calibri"/>
                <a:cs typeface="Calibri"/>
                <a:sym typeface="Calibri"/>
              </a:rPr>
              <a:t>adequate budgets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Stable Diffusion: 3 solvers are mixed under all budgets</a:t>
            </a:r>
            <a:endParaRPr>
              <a:solidFill>
                <a:schemeClr val="dk1"/>
              </a:solidFill>
              <a:latin typeface="Calibri"/>
              <a:ea typeface="Calibri"/>
              <a:cs typeface="Calibri"/>
              <a:sym typeface="Calibri"/>
            </a:endParaRPr>
          </a:p>
        </p:txBody>
      </p:sp>
      <p:sp>
        <p:nvSpPr>
          <p:cNvPr id="226" name="Google Shape;226;p37"/>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Empirical Observations</a:t>
            </a:r>
            <a:endParaRPr sz="2500">
              <a:solidFill>
                <a:srgbClr val="E84A27"/>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Strengths:</a:t>
            </a:r>
            <a:endParaRPr sz="19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Proposed a new optimization angle - model schedule, orthogonal to system optimizations.</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Solution components are largely modularized, allowing decoupled </a:t>
            </a:r>
            <a:r>
              <a:rPr lang="en" sz="1600">
                <a:solidFill>
                  <a:schemeClr val="dk1"/>
                </a:solidFill>
                <a:latin typeface="Calibri"/>
                <a:ea typeface="Calibri"/>
                <a:cs typeface="Calibri"/>
                <a:sym typeface="Calibri"/>
              </a:rPr>
              <a:t>improvements.</a:t>
            </a:r>
            <a:endParaRPr sz="16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Limitations:</a:t>
            </a:r>
            <a:endParaRPr sz="19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Hard to extend to a new dataset or task.</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Model zoo is manually constructed and trained</a:t>
            </a:r>
            <a:endParaRPr sz="1600">
              <a:solidFill>
                <a:schemeClr val="dk1"/>
              </a:solidFill>
              <a:latin typeface="Calibri"/>
              <a:ea typeface="Calibri"/>
              <a:cs typeface="Calibri"/>
              <a:sym typeface="Calibri"/>
            </a:endParaRPr>
          </a:p>
          <a:p>
            <a:pPr indent="-330200" lvl="1" marL="9144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Theoretical analysis</a:t>
            </a:r>
            <a:endParaRPr sz="1600">
              <a:solidFill>
                <a:schemeClr val="dk1"/>
              </a:solidFill>
              <a:latin typeface="Calibri"/>
              <a:ea typeface="Calibri"/>
              <a:cs typeface="Calibri"/>
              <a:sym typeface="Calibri"/>
            </a:endParaRPr>
          </a:p>
        </p:txBody>
      </p:sp>
      <p:sp>
        <p:nvSpPr>
          <p:cNvPr id="232" name="Google Shape;232;p38"/>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Discussion</a:t>
            </a:r>
            <a:endParaRPr sz="2500">
              <a:solidFill>
                <a:srgbClr val="E84A27"/>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800">
                <a:solidFill>
                  <a:srgbClr val="E84A27"/>
                </a:solidFill>
                <a:latin typeface="Calibri"/>
                <a:ea typeface="Calibri"/>
                <a:cs typeface="Calibri"/>
                <a:sym typeface="Calibri"/>
              </a:rPr>
              <a:t>Are More LM Calls All You Need?</a:t>
            </a:r>
            <a:br>
              <a:rPr b="1" lang="en" sz="2800">
                <a:solidFill>
                  <a:srgbClr val="E84A27"/>
                </a:solidFill>
                <a:latin typeface="Calibri"/>
                <a:ea typeface="Calibri"/>
                <a:cs typeface="Calibri"/>
                <a:sym typeface="Calibri"/>
              </a:rPr>
            </a:br>
            <a:r>
              <a:rPr b="1" lang="en" sz="2800">
                <a:solidFill>
                  <a:srgbClr val="E84A27"/>
                </a:solidFill>
                <a:latin typeface="Calibri"/>
                <a:ea typeface="Calibri"/>
                <a:cs typeface="Calibri"/>
                <a:sym typeface="Calibri"/>
              </a:rPr>
              <a:t>Towards the Scaling Properties of Compound AI Systems</a:t>
            </a:r>
            <a:endParaRPr b="1" sz="2800">
              <a:solidFill>
                <a:srgbClr val="E84A27"/>
              </a:solidFill>
              <a:latin typeface="Calibri"/>
              <a:ea typeface="Calibri"/>
              <a:cs typeface="Calibri"/>
              <a:sym typeface="Calibri"/>
            </a:endParaRPr>
          </a:p>
          <a:p>
            <a:pPr indent="0" lvl="0" marL="0" rtl="0" algn="ctr">
              <a:spcBef>
                <a:spcPts val="0"/>
              </a:spcBef>
              <a:spcAft>
                <a:spcPts val="0"/>
              </a:spcAft>
              <a:buNone/>
            </a:pPr>
            <a:r>
              <a:t/>
            </a:r>
            <a:endParaRPr b="1" sz="2800">
              <a:solidFill>
                <a:srgbClr val="E84A27"/>
              </a:solidFill>
              <a:latin typeface="Calibri"/>
              <a:ea typeface="Calibri"/>
              <a:cs typeface="Calibri"/>
              <a:sym typeface="Calibri"/>
            </a:endParaRPr>
          </a:p>
        </p:txBody>
      </p:sp>
      <p:sp>
        <p:nvSpPr>
          <p:cNvPr id="238" name="Google Shape;238;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Calibri"/>
                <a:ea typeface="Calibri"/>
                <a:cs typeface="Calibri"/>
                <a:sym typeface="Calibri"/>
              </a:rPr>
              <a:t>Muyan Hu, Xin Xu, Jiachen Yuan</a:t>
            </a:r>
            <a:endParaRPr sz="2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256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84A27"/>
                </a:solidFill>
                <a:latin typeface="Calibri"/>
                <a:ea typeface="Calibri"/>
                <a:cs typeface="Calibri"/>
                <a:sym typeface="Calibri"/>
              </a:rPr>
              <a:t>Background</a:t>
            </a:r>
            <a:endParaRPr>
              <a:solidFill>
                <a:srgbClr val="E84A27"/>
              </a:solidFill>
              <a:latin typeface="Calibri"/>
              <a:ea typeface="Calibri"/>
              <a:cs typeface="Calibri"/>
              <a:sym typeface="Calibri"/>
            </a:endParaRPr>
          </a:p>
        </p:txBody>
      </p:sp>
      <p:sp>
        <p:nvSpPr>
          <p:cNvPr id="244" name="Google Shape;244;p40"/>
          <p:cNvSpPr txBox="1"/>
          <p:nvPr>
            <p:ph idx="1" type="body"/>
          </p:nvPr>
        </p:nvSpPr>
        <p:spPr>
          <a:xfrm>
            <a:off x="190500" y="828750"/>
            <a:ext cx="8763000" cy="348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Is there </a:t>
            </a:r>
            <a:r>
              <a:rPr b="1" lang="en">
                <a:solidFill>
                  <a:schemeClr val="dk1"/>
                </a:solidFill>
                <a:latin typeface="Calibri"/>
                <a:ea typeface="Calibri"/>
                <a:cs typeface="Calibri"/>
                <a:sym typeface="Calibri"/>
              </a:rPr>
              <a:t>scaling law</a:t>
            </a:r>
            <a:r>
              <a:rPr lang="en">
                <a:solidFill>
                  <a:schemeClr val="dk1"/>
                </a:solidFill>
                <a:latin typeface="Calibri"/>
                <a:ea typeface="Calibri"/>
                <a:cs typeface="Calibri"/>
                <a:sym typeface="Calibri"/>
              </a:rPr>
              <a:t> during inference?</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Many r</a:t>
            </a:r>
            <a:r>
              <a:rPr lang="en">
                <a:solidFill>
                  <a:schemeClr val="dk1"/>
                </a:solidFill>
                <a:latin typeface="Calibri"/>
                <a:ea typeface="Calibri"/>
                <a:cs typeface="Calibri"/>
                <a:sym typeface="Calibri"/>
              </a:rPr>
              <a:t>ecent SOTA results in LLMs are achieved with </a:t>
            </a:r>
            <a:r>
              <a:rPr b="1" lang="en">
                <a:solidFill>
                  <a:schemeClr val="dk1"/>
                </a:solidFill>
                <a:latin typeface="Calibri"/>
                <a:ea typeface="Calibri"/>
                <a:cs typeface="Calibri"/>
                <a:sym typeface="Calibri"/>
              </a:rPr>
              <a:t>Compound System</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Compound System: performing multiple LM calls and aggregating responses.</a:t>
            </a:r>
            <a:endParaRPr sz="1800">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E.g., </a:t>
            </a:r>
            <a:r>
              <a:rPr i="1" lang="en" sz="1800">
                <a:solidFill>
                  <a:schemeClr val="dk1"/>
                </a:solidFill>
                <a:latin typeface="Calibri"/>
                <a:ea typeface="Calibri"/>
                <a:cs typeface="Calibri"/>
                <a:sym typeface="Calibri"/>
              </a:rPr>
              <a:t>Gemini Ultra</a:t>
            </a:r>
            <a:r>
              <a:rPr lang="en" sz="1800">
                <a:solidFill>
                  <a:schemeClr val="dk1"/>
                </a:solidFill>
                <a:latin typeface="Calibri"/>
                <a:ea typeface="Calibri"/>
                <a:cs typeface="Calibri"/>
                <a:sym typeface="Calibri"/>
              </a:rPr>
              <a:t> employs a CoT@32 </a:t>
            </a:r>
            <a:r>
              <a:rPr i="1" lang="en" sz="1800">
                <a:solidFill>
                  <a:schemeClr val="dk1"/>
                </a:solidFill>
                <a:latin typeface="Calibri"/>
                <a:ea typeface="Calibri"/>
                <a:cs typeface="Calibri"/>
                <a:sym typeface="Calibri"/>
              </a:rPr>
              <a:t>voting</a:t>
            </a:r>
            <a:r>
              <a:rPr lang="en" sz="1800">
                <a:solidFill>
                  <a:schemeClr val="dk1"/>
                </a:solidFill>
                <a:latin typeface="Calibri"/>
                <a:ea typeface="Calibri"/>
                <a:cs typeface="Calibri"/>
                <a:sym typeface="Calibri"/>
              </a:rPr>
              <a:t> strategy.</a:t>
            </a:r>
            <a:endParaRPr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How does scaling the number of LM calls affect the performance of compound system?</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Start with Vote and Filter-Vote on multiple-choice questions.</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256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84A27"/>
                </a:solidFill>
                <a:latin typeface="Calibri"/>
                <a:ea typeface="Calibri"/>
                <a:cs typeface="Calibri"/>
                <a:sym typeface="Calibri"/>
              </a:rPr>
              <a:t>Background: Vote</a:t>
            </a:r>
            <a:endParaRPr>
              <a:solidFill>
                <a:srgbClr val="E84A27"/>
              </a:solidFill>
              <a:latin typeface="Calibri"/>
              <a:ea typeface="Calibri"/>
              <a:cs typeface="Calibri"/>
              <a:sym typeface="Calibri"/>
            </a:endParaRPr>
          </a:p>
        </p:txBody>
      </p:sp>
      <p:sp>
        <p:nvSpPr>
          <p:cNvPr id="250" name="Google Shape;250;p41"/>
          <p:cNvSpPr txBox="1"/>
          <p:nvPr>
            <p:ph idx="1" type="body"/>
          </p:nvPr>
        </p:nvSpPr>
        <p:spPr>
          <a:xfrm>
            <a:off x="190500" y="828750"/>
            <a:ext cx="8763000" cy="348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Vote: </a:t>
            </a:r>
            <a:r>
              <a:rPr lang="en">
                <a:solidFill>
                  <a:schemeClr val="dk1"/>
                </a:solidFill>
                <a:latin typeface="Calibri"/>
                <a:ea typeface="Calibri"/>
                <a:cs typeface="Calibri"/>
                <a:sym typeface="Calibri"/>
              </a:rPr>
              <a:t>self-consistency, MedPrompt, Gemini CoT@32, …</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Create </a:t>
            </a:r>
            <a:r>
              <a:rPr lang="en">
                <a:solidFill>
                  <a:schemeClr val="dk1"/>
                </a:solidFill>
                <a:latin typeface="Calibri"/>
                <a:ea typeface="Calibri"/>
                <a:cs typeface="Calibri"/>
                <a:sym typeface="Calibri"/>
              </a:rPr>
              <a:t>candidate answers by calling the generator;</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Use the </a:t>
            </a:r>
            <a:r>
              <a:rPr b="1" lang="en">
                <a:solidFill>
                  <a:schemeClr val="dk1"/>
                </a:solidFill>
                <a:latin typeface="Calibri"/>
                <a:ea typeface="Calibri"/>
                <a:cs typeface="Calibri"/>
                <a:sym typeface="Calibri"/>
              </a:rPr>
              <a:t>majority voter</a:t>
            </a:r>
            <a:r>
              <a:rPr lang="en">
                <a:solidFill>
                  <a:schemeClr val="dk1"/>
                </a:solidFill>
                <a:latin typeface="Calibri"/>
                <a:ea typeface="Calibri"/>
                <a:cs typeface="Calibri"/>
                <a:sym typeface="Calibri"/>
              </a:rPr>
              <a:t> to choose the final answer.</a:t>
            </a:r>
            <a:endParaRPr>
              <a:solidFill>
                <a:schemeClr val="dk1"/>
              </a:solidFill>
              <a:latin typeface="Calibri"/>
              <a:ea typeface="Calibri"/>
              <a:cs typeface="Calibri"/>
              <a:sym typeface="Calibri"/>
            </a:endParaRPr>
          </a:p>
        </p:txBody>
      </p:sp>
      <p:pic>
        <p:nvPicPr>
          <p:cNvPr id="251" name="Google Shape;251;p41"/>
          <p:cNvPicPr preferRelativeResize="0"/>
          <p:nvPr/>
        </p:nvPicPr>
        <p:blipFill rotWithShape="1">
          <a:blip r:embed="rId3">
            <a:alphaModFix/>
          </a:blip>
          <a:srcRect b="0" l="0" r="0" t="0"/>
          <a:stretch/>
        </p:blipFill>
        <p:spPr>
          <a:xfrm>
            <a:off x="2938313" y="2722200"/>
            <a:ext cx="3267376" cy="16260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256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84A27"/>
                </a:solidFill>
                <a:latin typeface="Calibri"/>
                <a:ea typeface="Calibri"/>
                <a:cs typeface="Calibri"/>
                <a:sym typeface="Calibri"/>
              </a:rPr>
              <a:t>Background: Filter-Vote</a:t>
            </a:r>
            <a:endParaRPr>
              <a:solidFill>
                <a:srgbClr val="E84A27"/>
              </a:solidFill>
              <a:latin typeface="Calibri"/>
              <a:ea typeface="Calibri"/>
              <a:cs typeface="Calibri"/>
              <a:sym typeface="Calibri"/>
            </a:endParaRPr>
          </a:p>
        </p:txBody>
      </p:sp>
      <p:sp>
        <p:nvSpPr>
          <p:cNvPr id="257" name="Google Shape;257;p42"/>
          <p:cNvSpPr txBox="1"/>
          <p:nvPr>
            <p:ph idx="1" type="body"/>
          </p:nvPr>
        </p:nvSpPr>
        <p:spPr>
          <a:xfrm>
            <a:off x="190500" y="828750"/>
            <a:ext cx="8763000" cy="348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Filter-</a:t>
            </a:r>
            <a:r>
              <a:rPr lang="en">
                <a:solidFill>
                  <a:schemeClr val="dk1"/>
                </a:solidFill>
                <a:latin typeface="Calibri"/>
                <a:ea typeface="Calibri"/>
                <a:cs typeface="Calibri"/>
                <a:sym typeface="Calibri"/>
              </a:rPr>
              <a:t>Vote: AlphaCode2, AlphaGeometry.</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Generate multiple candidate answers;</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Remove a few candidate answers by the </a:t>
            </a:r>
            <a:r>
              <a:rPr b="1" lang="en">
                <a:solidFill>
                  <a:schemeClr val="dk1"/>
                </a:solidFill>
                <a:latin typeface="Calibri"/>
                <a:ea typeface="Calibri"/>
                <a:cs typeface="Calibri"/>
                <a:sym typeface="Calibri"/>
              </a:rPr>
              <a:t>filter</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Use the majority voter to choose one from the remaining answers.</a:t>
            </a:r>
            <a:endParaRPr>
              <a:solidFill>
                <a:schemeClr val="dk1"/>
              </a:solidFill>
              <a:latin typeface="Calibri"/>
              <a:ea typeface="Calibri"/>
              <a:cs typeface="Calibri"/>
              <a:sym typeface="Calibri"/>
            </a:endParaRPr>
          </a:p>
        </p:txBody>
      </p:sp>
      <p:pic>
        <p:nvPicPr>
          <p:cNvPr id="258" name="Google Shape;258;p42"/>
          <p:cNvPicPr preferRelativeResize="0"/>
          <p:nvPr/>
        </p:nvPicPr>
        <p:blipFill>
          <a:blip r:embed="rId3">
            <a:alphaModFix/>
          </a:blip>
          <a:stretch>
            <a:fillRect/>
          </a:stretch>
        </p:blipFill>
        <p:spPr>
          <a:xfrm>
            <a:off x="395675" y="2704200"/>
            <a:ext cx="5076725" cy="2091275"/>
          </a:xfrm>
          <a:prstGeom prst="rect">
            <a:avLst/>
          </a:prstGeom>
          <a:noFill/>
          <a:ln>
            <a:noFill/>
          </a:ln>
        </p:spPr>
      </p:pic>
      <p:pic>
        <p:nvPicPr>
          <p:cNvPr id="259" name="Google Shape;259;p42"/>
          <p:cNvPicPr preferRelativeResize="0"/>
          <p:nvPr/>
        </p:nvPicPr>
        <p:blipFill rotWithShape="1">
          <a:blip r:embed="rId4">
            <a:alphaModFix/>
          </a:blip>
          <a:srcRect b="0" l="0" r="0" t="0"/>
          <a:stretch/>
        </p:blipFill>
        <p:spPr>
          <a:xfrm>
            <a:off x="5851375" y="2673624"/>
            <a:ext cx="2889796" cy="2152424"/>
          </a:xfrm>
          <a:prstGeom prst="rect">
            <a:avLst/>
          </a:prstGeom>
          <a:noFill/>
          <a:ln>
            <a:noFill/>
          </a:ln>
        </p:spPr>
      </p:pic>
      <p:sp>
        <p:nvSpPr>
          <p:cNvPr id="260" name="Google Shape;260;p42"/>
          <p:cNvSpPr txBox="1"/>
          <p:nvPr/>
        </p:nvSpPr>
        <p:spPr>
          <a:xfrm>
            <a:off x="2101238" y="4795475"/>
            <a:ext cx="1665600" cy="2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Calibri"/>
                <a:ea typeface="Calibri"/>
                <a:cs typeface="Calibri"/>
                <a:sym typeface="Calibri"/>
              </a:rPr>
              <a:t>AlphaCode2</a:t>
            </a:r>
            <a:endParaRPr>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256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E84A27"/>
                </a:solidFill>
                <a:latin typeface="Calibri"/>
                <a:ea typeface="Calibri"/>
                <a:cs typeface="Calibri"/>
                <a:sym typeface="Calibri"/>
              </a:rPr>
              <a:t>Non-monotonic Scaling Behavior</a:t>
            </a:r>
            <a:endParaRPr sz="2400">
              <a:solidFill>
                <a:srgbClr val="E84A27"/>
              </a:solidFill>
              <a:latin typeface="Calibri"/>
              <a:ea typeface="Calibri"/>
              <a:cs typeface="Calibri"/>
              <a:sym typeface="Calibri"/>
            </a:endParaRPr>
          </a:p>
        </p:txBody>
      </p:sp>
      <p:sp>
        <p:nvSpPr>
          <p:cNvPr id="266" name="Google Shape;266;p43"/>
          <p:cNvSpPr txBox="1"/>
          <p:nvPr>
            <p:ph idx="1" type="body"/>
          </p:nvPr>
        </p:nvSpPr>
        <p:spPr>
          <a:xfrm>
            <a:off x="190488" y="963750"/>
            <a:ext cx="8763000" cy="321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b="1" lang="en">
                <a:solidFill>
                  <a:schemeClr val="dk1"/>
                </a:solidFill>
                <a:latin typeface="Calibri"/>
                <a:ea typeface="Calibri"/>
                <a:cs typeface="Calibri"/>
                <a:sym typeface="Calibri"/>
              </a:rPr>
              <a:t>Observation</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The performance might be a non-monotonic function of LM calls.</a:t>
            </a:r>
            <a:endParaRPr>
              <a:solidFill>
                <a:schemeClr val="dk1"/>
              </a:solidFill>
              <a:latin typeface="Calibri"/>
              <a:ea typeface="Calibri"/>
              <a:cs typeface="Calibri"/>
              <a:sym typeface="Calibri"/>
            </a:endParaRPr>
          </a:p>
        </p:txBody>
      </p:sp>
      <p:pic>
        <p:nvPicPr>
          <p:cNvPr id="267" name="Google Shape;267;p43"/>
          <p:cNvPicPr preferRelativeResize="0"/>
          <p:nvPr/>
        </p:nvPicPr>
        <p:blipFill rotWithShape="1">
          <a:blip r:embed="rId3">
            <a:alphaModFix/>
          </a:blip>
          <a:srcRect b="0" l="0" r="0" t="0"/>
          <a:stretch/>
        </p:blipFill>
        <p:spPr>
          <a:xfrm>
            <a:off x="847725" y="2118350"/>
            <a:ext cx="7448539" cy="2061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1074900"/>
            <a:ext cx="8520600" cy="2993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Ways to speed up generation: training-free samplers, consistency model, …</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Training-free samplers:</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DDIM</a:t>
            </a:r>
            <a:r>
              <a:rPr lang="en" sz="1700">
                <a:solidFill>
                  <a:schemeClr val="dk1"/>
                </a:solidFill>
                <a:latin typeface="Calibri"/>
                <a:ea typeface="Calibri"/>
                <a:cs typeface="Calibri"/>
                <a:sym typeface="Calibri"/>
              </a:rPr>
              <a:t>: Image generation with fewer steps.</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DPM-Solver</a:t>
            </a:r>
            <a:r>
              <a:rPr lang="en" sz="1700">
                <a:solidFill>
                  <a:schemeClr val="dk1"/>
                </a:solidFill>
                <a:latin typeface="Calibri"/>
                <a:ea typeface="Calibri"/>
                <a:cs typeface="Calibri"/>
                <a:sym typeface="Calibri"/>
              </a:rPr>
              <a:t>: Utilizes high-order information to solve the diffusion ODEs.</a:t>
            </a:r>
            <a:endParaRPr sz="17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sz="1700">
              <a:solidFill>
                <a:schemeClr val="dk1"/>
              </a:solidFill>
              <a:latin typeface="Calibri"/>
              <a:ea typeface="Calibri"/>
              <a:cs typeface="Calibri"/>
              <a:sym typeface="Calibri"/>
            </a:endParaRPr>
          </a:p>
          <a:p>
            <a:pPr indent="-336550" lvl="0" marL="457200" rtl="0" algn="l">
              <a:spcBef>
                <a:spcPts val="120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Is there potential for speed-up outside of the sampler design?</a:t>
            </a:r>
            <a:endParaRPr sz="1700">
              <a:solidFill>
                <a:schemeClr val="dk1"/>
              </a:solidFill>
              <a:latin typeface="Calibri"/>
              <a:ea typeface="Calibri"/>
              <a:cs typeface="Calibri"/>
              <a:sym typeface="Calibri"/>
            </a:endParaRPr>
          </a:p>
        </p:txBody>
      </p:sp>
      <p:sp>
        <p:nvSpPr>
          <p:cNvPr id="81" name="Google Shape;81;p17"/>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Background</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84A27"/>
                </a:solidFill>
                <a:latin typeface="Calibri"/>
                <a:ea typeface="Calibri"/>
                <a:cs typeface="Calibri"/>
                <a:sym typeface="Calibri"/>
              </a:rPr>
              <a:t>Query Difficulty-based Explanation</a:t>
            </a:r>
            <a:endParaRPr sz="2400">
              <a:solidFill>
                <a:srgbClr val="E84A27"/>
              </a:solidFill>
              <a:latin typeface="Calibri"/>
              <a:ea typeface="Calibri"/>
              <a:cs typeface="Calibri"/>
              <a:sym typeface="Calibri"/>
            </a:endParaRPr>
          </a:p>
        </p:txBody>
      </p:sp>
      <p:sp>
        <p:nvSpPr>
          <p:cNvPr id="273" name="Google Shape;273;p44"/>
          <p:cNvSpPr txBox="1"/>
          <p:nvPr>
            <p:ph idx="1" type="body"/>
          </p:nvPr>
        </p:nvSpPr>
        <p:spPr>
          <a:xfrm>
            <a:off x="190488" y="963750"/>
            <a:ext cx="8763000" cy="321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b="1" lang="en">
                <a:solidFill>
                  <a:schemeClr val="dk1"/>
                </a:solidFill>
                <a:latin typeface="Calibri"/>
                <a:ea typeface="Calibri"/>
                <a:cs typeface="Calibri"/>
                <a:sym typeface="Calibri"/>
              </a:rPr>
              <a:t>Key insight</a:t>
            </a:r>
            <a:r>
              <a:rPr lang="en">
                <a:solidFill>
                  <a:schemeClr val="dk1"/>
                </a:solidFill>
                <a:latin typeface="Calibri"/>
                <a:ea typeface="Calibri"/>
                <a:cs typeface="Calibri"/>
                <a:sym typeface="Calibri"/>
              </a:rPr>
              <a:t>: Individual query difficulty is crucial in LM calls’ effects</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Consider simple query, </a:t>
            </a:r>
            <a:r>
              <a:rPr lang="en">
                <a:solidFill>
                  <a:schemeClr val="dk1"/>
                </a:solidFill>
                <a:latin typeface="Calibri"/>
                <a:ea typeface="Calibri"/>
                <a:cs typeface="Calibri"/>
                <a:sym typeface="Calibri"/>
              </a:rPr>
              <a:t>difficult</a:t>
            </a:r>
            <a:r>
              <a:rPr lang="en">
                <a:solidFill>
                  <a:schemeClr val="dk1"/>
                </a:solidFill>
                <a:latin typeface="Calibri"/>
                <a:ea typeface="Calibri"/>
                <a:cs typeface="Calibri"/>
                <a:sym typeface="Calibri"/>
              </a:rPr>
              <a:t> query separately.</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p:txBody>
      </p:sp>
      <p:pic>
        <p:nvPicPr>
          <p:cNvPr id="274" name="Google Shape;274;p44"/>
          <p:cNvPicPr preferRelativeResize="0"/>
          <p:nvPr/>
        </p:nvPicPr>
        <p:blipFill>
          <a:blip r:embed="rId3">
            <a:alphaModFix/>
          </a:blip>
          <a:stretch>
            <a:fillRect/>
          </a:stretch>
        </p:blipFill>
        <p:spPr>
          <a:xfrm>
            <a:off x="1616211" y="1808525"/>
            <a:ext cx="5911575" cy="3285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84A27"/>
                </a:solidFill>
                <a:latin typeface="Calibri"/>
                <a:ea typeface="Calibri"/>
                <a:cs typeface="Calibri"/>
                <a:sym typeface="Calibri"/>
              </a:rPr>
              <a:t>Query Difficulty-based Explanation</a:t>
            </a:r>
            <a:endParaRPr sz="2400">
              <a:solidFill>
                <a:srgbClr val="E84A27"/>
              </a:solidFill>
              <a:latin typeface="Calibri"/>
              <a:ea typeface="Calibri"/>
              <a:cs typeface="Calibri"/>
              <a:sym typeface="Calibri"/>
            </a:endParaRPr>
          </a:p>
        </p:txBody>
      </p:sp>
      <p:sp>
        <p:nvSpPr>
          <p:cNvPr id="280" name="Google Shape;280;p45"/>
          <p:cNvSpPr txBox="1"/>
          <p:nvPr>
            <p:ph idx="1" type="body"/>
          </p:nvPr>
        </p:nvSpPr>
        <p:spPr>
          <a:xfrm>
            <a:off x="190488" y="963750"/>
            <a:ext cx="8763000" cy="321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b="1" lang="en">
                <a:solidFill>
                  <a:schemeClr val="dk1"/>
                </a:solidFill>
                <a:latin typeface="Calibri"/>
                <a:ea typeface="Calibri"/>
                <a:cs typeface="Calibri"/>
                <a:sym typeface="Calibri"/>
              </a:rPr>
              <a:t>A more rigorous analysis</a:t>
            </a:r>
            <a:r>
              <a:rPr lang="en">
                <a:solidFill>
                  <a:schemeClr val="dk1"/>
                </a:solidFill>
                <a:latin typeface="Calibri"/>
                <a:ea typeface="Calibri"/>
                <a:cs typeface="Calibri"/>
                <a:sym typeface="Calibri"/>
              </a:rPr>
              <a:t>: </a:t>
            </a:r>
            <a:r>
              <a:rPr i="1" lang="en">
                <a:solidFill>
                  <a:schemeClr val="dk1"/>
                </a:solidFill>
                <a:latin typeface="Calibri"/>
                <a:ea typeface="Calibri"/>
                <a:cs typeface="Calibri"/>
                <a:sym typeface="Calibri"/>
              </a:rPr>
              <a:t>F(K,D)</a:t>
            </a:r>
            <a:r>
              <a:rPr lang="en">
                <a:solidFill>
                  <a:schemeClr val="dk1"/>
                </a:solidFill>
                <a:latin typeface="Calibri"/>
                <a:ea typeface="Calibri"/>
                <a:cs typeface="Calibri"/>
                <a:sym typeface="Calibri"/>
              </a:rPr>
              <a:t> denotes the accuracy with </a:t>
            </a:r>
            <a:r>
              <a:rPr i="1" lang="en">
                <a:solidFill>
                  <a:schemeClr val="dk1"/>
                </a:solidFill>
                <a:latin typeface="Calibri"/>
                <a:ea typeface="Calibri"/>
                <a:cs typeface="Calibri"/>
                <a:sym typeface="Calibri"/>
              </a:rPr>
              <a:t>K</a:t>
            </a:r>
            <a:r>
              <a:rPr lang="en">
                <a:solidFill>
                  <a:schemeClr val="dk1"/>
                </a:solidFill>
                <a:latin typeface="Calibri"/>
                <a:ea typeface="Calibri"/>
                <a:cs typeface="Calibri"/>
                <a:sym typeface="Calibri"/>
              </a:rPr>
              <a:t> LM calls per query on </a:t>
            </a:r>
            <a:r>
              <a:rPr i="1" lang="en">
                <a:solidFill>
                  <a:schemeClr val="dk1"/>
                </a:solidFill>
                <a:latin typeface="Calibri"/>
                <a:ea typeface="Calibri"/>
                <a:cs typeface="Calibri"/>
                <a:sym typeface="Calibri"/>
              </a:rPr>
              <a:t>D.</a:t>
            </a:r>
            <a:endParaRPr i="1">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Consider a specific dataset with 2 possible answers (for each query), where</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α queries with correctness </a:t>
            </a:r>
            <a:r>
              <a:rPr i="1" lang="en" sz="1800">
                <a:solidFill>
                  <a:schemeClr val="dk1"/>
                </a:solidFill>
                <a:latin typeface="Calibri"/>
                <a:ea typeface="Calibri"/>
                <a:cs typeface="Calibri"/>
                <a:sym typeface="Calibri"/>
              </a:rPr>
              <a:t>p</a:t>
            </a:r>
            <a:r>
              <a:rPr b="1" i="1" lang="en" sz="1200">
                <a:solidFill>
                  <a:schemeClr val="dk1"/>
                </a:solidFill>
                <a:latin typeface="Calibri"/>
                <a:ea typeface="Calibri"/>
                <a:cs typeface="Calibri"/>
                <a:sym typeface="Calibri"/>
              </a:rPr>
              <a:t>1</a:t>
            </a:r>
            <a:r>
              <a:rPr lang="en" sz="1800">
                <a:solidFill>
                  <a:schemeClr val="dk1"/>
                </a:solidFill>
                <a:latin typeface="Calibri"/>
                <a:ea typeface="Calibri"/>
                <a:cs typeface="Calibri"/>
                <a:sym typeface="Calibri"/>
              </a:rPr>
              <a:t>&gt;</a:t>
            </a:r>
            <a:r>
              <a:rPr lang="en" sz="1800">
                <a:solidFill>
                  <a:schemeClr val="dk1"/>
                </a:solidFill>
                <a:latin typeface="Calibri"/>
                <a:ea typeface="Calibri"/>
                <a:cs typeface="Calibri"/>
                <a:sym typeface="Calibri"/>
              </a:rPr>
              <a:t>1/2,</a:t>
            </a:r>
            <a:r>
              <a:rPr lang="en" sz="1800">
                <a:solidFill>
                  <a:schemeClr val="dk1"/>
                </a:solidFill>
                <a:latin typeface="Calibri"/>
                <a:ea typeface="Calibri"/>
                <a:cs typeface="Calibri"/>
                <a:sym typeface="Calibri"/>
              </a:rPr>
              <a:t> 1-α queries with correctness </a:t>
            </a:r>
            <a:r>
              <a:rPr i="1" lang="en" sz="1800">
                <a:solidFill>
                  <a:schemeClr val="dk1"/>
                </a:solidFill>
                <a:latin typeface="Calibri"/>
                <a:ea typeface="Calibri"/>
                <a:cs typeface="Calibri"/>
                <a:sym typeface="Calibri"/>
              </a:rPr>
              <a:t>p</a:t>
            </a:r>
            <a:r>
              <a:rPr b="1" i="1" lang="en" sz="1200">
                <a:solidFill>
                  <a:schemeClr val="dk1"/>
                </a:solidFill>
                <a:latin typeface="Calibri"/>
                <a:ea typeface="Calibri"/>
                <a:cs typeface="Calibri"/>
                <a:sym typeface="Calibri"/>
              </a:rPr>
              <a:t>2</a:t>
            </a:r>
            <a:r>
              <a:rPr lang="en" sz="1800">
                <a:solidFill>
                  <a:schemeClr val="dk1"/>
                </a:solidFill>
                <a:latin typeface="Calibri"/>
                <a:ea typeface="Calibri"/>
                <a:cs typeface="Calibri"/>
                <a:sym typeface="Calibri"/>
              </a:rPr>
              <a:t>&lt;</a:t>
            </a:r>
            <a:r>
              <a:rPr lang="en" sz="1800">
                <a:solidFill>
                  <a:schemeClr val="dk1"/>
                </a:solidFill>
                <a:latin typeface="Calibri"/>
                <a:ea typeface="Calibri"/>
                <a:cs typeface="Calibri"/>
                <a:sym typeface="Calibri"/>
              </a:rPr>
              <a:t>1/2</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p:txBody>
      </p:sp>
      <p:pic>
        <p:nvPicPr>
          <p:cNvPr id="281" name="Google Shape;281;p45"/>
          <p:cNvPicPr preferRelativeResize="0"/>
          <p:nvPr/>
        </p:nvPicPr>
        <p:blipFill rotWithShape="1">
          <a:blip r:embed="rId3">
            <a:alphaModFix/>
          </a:blip>
          <a:srcRect b="0" l="0" r="0" t="0"/>
          <a:stretch/>
        </p:blipFill>
        <p:spPr>
          <a:xfrm>
            <a:off x="1006834" y="2710830"/>
            <a:ext cx="7130330" cy="182578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84A27"/>
                </a:solidFill>
                <a:latin typeface="Calibri"/>
                <a:ea typeface="Calibri"/>
                <a:cs typeface="Calibri"/>
                <a:sym typeface="Calibri"/>
              </a:rPr>
              <a:t>Query Difficulty-based Explanation</a:t>
            </a:r>
            <a:endParaRPr sz="2400">
              <a:solidFill>
                <a:srgbClr val="E84A27"/>
              </a:solidFill>
              <a:latin typeface="Calibri"/>
              <a:ea typeface="Calibri"/>
              <a:cs typeface="Calibri"/>
              <a:sym typeface="Calibri"/>
            </a:endParaRPr>
          </a:p>
        </p:txBody>
      </p:sp>
      <p:sp>
        <p:nvSpPr>
          <p:cNvPr id="287" name="Google Shape;287;p46"/>
          <p:cNvSpPr txBox="1"/>
          <p:nvPr>
            <p:ph idx="1" type="body"/>
          </p:nvPr>
        </p:nvSpPr>
        <p:spPr>
          <a:xfrm>
            <a:off x="190488" y="963750"/>
            <a:ext cx="8763000" cy="321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Consider a specific dataset with 2 possible answers (for each query), where</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α queries with correctness</a:t>
            </a:r>
            <a:r>
              <a:rPr lang="en" sz="1800">
                <a:solidFill>
                  <a:schemeClr val="dk1"/>
                </a:solidFill>
                <a:latin typeface="Calibri"/>
                <a:ea typeface="Calibri"/>
                <a:cs typeface="Calibri"/>
                <a:sym typeface="Calibri"/>
              </a:rPr>
              <a:t> </a:t>
            </a:r>
            <a:r>
              <a:rPr i="1" lang="en" sz="1800">
                <a:solidFill>
                  <a:schemeClr val="dk1"/>
                </a:solidFill>
                <a:latin typeface="Calibri"/>
                <a:ea typeface="Calibri"/>
                <a:cs typeface="Calibri"/>
                <a:sym typeface="Calibri"/>
              </a:rPr>
              <a:t>p</a:t>
            </a:r>
            <a:r>
              <a:rPr b="1" i="1" lang="en" sz="1200">
                <a:solidFill>
                  <a:schemeClr val="dk1"/>
                </a:solidFill>
                <a:latin typeface="Calibri"/>
                <a:ea typeface="Calibri"/>
                <a:cs typeface="Calibri"/>
                <a:sym typeface="Calibri"/>
              </a:rPr>
              <a:t>1</a:t>
            </a:r>
            <a:r>
              <a:rPr lang="en" sz="1800">
                <a:solidFill>
                  <a:schemeClr val="dk1"/>
                </a:solidFill>
                <a:latin typeface="Calibri"/>
                <a:ea typeface="Calibri"/>
                <a:cs typeface="Calibri"/>
                <a:sym typeface="Calibri"/>
              </a:rPr>
              <a:t>&gt;1/2, 1-α queries with correctness </a:t>
            </a:r>
            <a:r>
              <a:rPr i="1" lang="en" sz="1800">
                <a:solidFill>
                  <a:schemeClr val="dk1"/>
                </a:solidFill>
                <a:latin typeface="Calibri"/>
                <a:ea typeface="Calibri"/>
                <a:cs typeface="Calibri"/>
                <a:sym typeface="Calibri"/>
              </a:rPr>
              <a:t>p</a:t>
            </a:r>
            <a:r>
              <a:rPr b="1" i="1" lang="en" sz="1200">
                <a:solidFill>
                  <a:schemeClr val="dk1"/>
                </a:solidFill>
                <a:latin typeface="Calibri"/>
                <a:ea typeface="Calibri"/>
                <a:cs typeface="Calibri"/>
                <a:sym typeface="Calibri"/>
              </a:rPr>
              <a:t>2</a:t>
            </a:r>
            <a:r>
              <a:rPr lang="en" sz="1800">
                <a:solidFill>
                  <a:schemeClr val="dk1"/>
                </a:solidFill>
                <a:latin typeface="Calibri"/>
                <a:ea typeface="Calibri"/>
                <a:cs typeface="Calibri"/>
                <a:sym typeface="Calibri"/>
              </a:rPr>
              <a:t>&lt;1/2;</a:t>
            </a:r>
            <a:endParaRPr i="1"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p:txBody>
      </p:sp>
      <p:pic>
        <p:nvPicPr>
          <p:cNvPr id="288" name="Google Shape;288;p46"/>
          <p:cNvPicPr preferRelativeResize="0"/>
          <p:nvPr/>
        </p:nvPicPr>
        <p:blipFill>
          <a:blip r:embed="rId3">
            <a:alphaModFix/>
          </a:blip>
          <a:stretch>
            <a:fillRect/>
          </a:stretch>
        </p:blipFill>
        <p:spPr>
          <a:xfrm>
            <a:off x="973052" y="2202975"/>
            <a:ext cx="7197876" cy="2588775"/>
          </a:xfrm>
          <a:prstGeom prst="rect">
            <a:avLst/>
          </a:prstGeom>
          <a:noFill/>
          <a:ln>
            <a:noFill/>
          </a:ln>
        </p:spPr>
      </p:pic>
      <p:pic>
        <p:nvPicPr>
          <p:cNvPr id="289" name="Google Shape;289;p46"/>
          <p:cNvPicPr preferRelativeResize="0"/>
          <p:nvPr/>
        </p:nvPicPr>
        <p:blipFill>
          <a:blip r:embed="rId4">
            <a:alphaModFix/>
          </a:blip>
          <a:stretch>
            <a:fillRect/>
          </a:stretch>
        </p:blipFill>
        <p:spPr>
          <a:xfrm>
            <a:off x="1465625" y="2775750"/>
            <a:ext cx="902900" cy="132125"/>
          </a:xfrm>
          <a:prstGeom prst="rect">
            <a:avLst/>
          </a:prstGeom>
          <a:noFill/>
          <a:ln>
            <a:noFill/>
          </a:ln>
        </p:spPr>
      </p:pic>
      <p:pic>
        <p:nvPicPr>
          <p:cNvPr id="290" name="Google Shape;290;p46"/>
          <p:cNvPicPr preferRelativeResize="0"/>
          <p:nvPr/>
        </p:nvPicPr>
        <p:blipFill>
          <a:blip r:embed="rId5">
            <a:alphaModFix/>
          </a:blip>
          <a:stretch>
            <a:fillRect/>
          </a:stretch>
        </p:blipFill>
        <p:spPr>
          <a:xfrm>
            <a:off x="1465613" y="2608850"/>
            <a:ext cx="937825" cy="173950"/>
          </a:xfrm>
          <a:prstGeom prst="rect">
            <a:avLst/>
          </a:prstGeom>
          <a:noFill/>
          <a:ln>
            <a:noFill/>
          </a:ln>
        </p:spPr>
      </p:pic>
      <p:sp>
        <p:nvSpPr>
          <p:cNvPr id="291" name="Google Shape;291;p46"/>
          <p:cNvSpPr/>
          <p:nvPr/>
        </p:nvSpPr>
        <p:spPr>
          <a:xfrm>
            <a:off x="2221950" y="3202950"/>
            <a:ext cx="1039500" cy="9381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E84A27"/>
              </a:buClr>
              <a:buSzPts val="3000"/>
              <a:buFont typeface="Arial"/>
              <a:buNone/>
            </a:pPr>
            <a:r>
              <a:rPr lang="en" sz="2500">
                <a:solidFill>
                  <a:srgbClr val="E84A27"/>
                </a:solidFill>
                <a:latin typeface="Calibri"/>
                <a:ea typeface="Calibri"/>
                <a:cs typeface="Calibri"/>
                <a:sym typeface="Calibri"/>
              </a:rPr>
              <a:t>Heuristic for Optional Number of LM Calls</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
        <p:nvSpPr>
          <p:cNvPr id="297" name="Google Shape;297;p47"/>
          <p:cNvSpPr txBox="1"/>
          <p:nvPr>
            <p:ph idx="1" type="body"/>
          </p:nvPr>
        </p:nvSpPr>
        <p:spPr>
          <a:xfrm>
            <a:off x="190488" y="963750"/>
            <a:ext cx="8763000" cy="321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What is the analytical scaling model, </a:t>
            </a:r>
            <a:r>
              <a:rPr i="1" lang="en">
                <a:solidFill>
                  <a:schemeClr val="dk1"/>
                </a:solidFill>
                <a:latin typeface="Calibri"/>
                <a:ea typeface="Calibri"/>
                <a:cs typeface="Calibri"/>
                <a:sym typeface="Calibri"/>
              </a:rPr>
              <a:t>i.e.</a:t>
            </a:r>
            <a:r>
              <a:rPr lang="en">
                <a:solidFill>
                  <a:schemeClr val="dk1"/>
                </a:solidFill>
                <a:latin typeface="Calibri"/>
                <a:ea typeface="Calibri"/>
                <a:cs typeface="Calibri"/>
                <a:sym typeface="Calibri"/>
              </a:rPr>
              <a:t>, </a:t>
            </a:r>
            <a:r>
              <a:rPr i="1" lang="en">
                <a:solidFill>
                  <a:schemeClr val="dk1"/>
                </a:solidFill>
                <a:latin typeface="Calibri"/>
                <a:ea typeface="Calibri"/>
                <a:cs typeface="Calibri"/>
                <a:sym typeface="Calibri"/>
              </a:rPr>
              <a:t>F(K,D)</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In rare cases (previous example), we have closed-form solution.</a:t>
            </a:r>
            <a:r>
              <a:rPr lang="en">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p:txBody>
      </p:sp>
      <p:pic>
        <p:nvPicPr>
          <p:cNvPr id="298" name="Google Shape;298;p47"/>
          <p:cNvPicPr preferRelativeResize="0"/>
          <p:nvPr/>
        </p:nvPicPr>
        <p:blipFill rotWithShape="1">
          <a:blip r:embed="rId3">
            <a:alphaModFix/>
          </a:blip>
          <a:srcRect b="0" l="0" r="0" t="0"/>
          <a:stretch/>
        </p:blipFill>
        <p:spPr>
          <a:xfrm>
            <a:off x="647800" y="3404850"/>
            <a:ext cx="7848398" cy="681576"/>
          </a:xfrm>
          <a:prstGeom prst="rect">
            <a:avLst/>
          </a:prstGeom>
          <a:noFill/>
          <a:ln>
            <a:noFill/>
          </a:ln>
        </p:spPr>
      </p:pic>
      <p:pic>
        <p:nvPicPr>
          <p:cNvPr id="299" name="Google Shape;299;p47"/>
          <p:cNvPicPr preferRelativeResize="0"/>
          <p:nvPr/>
        </p:nvPicPr>
        <p:blipFill>
          <a:blip r:embed="rId4">
            <a:alphaModFix/>
          </a:blip>
          <a:stretch>
            <a:fillRect/>
          </a:stretch>
        </p:blipFill>
        <p:spPr>
          <a:xfrm>
            <a:off x="1517101" y="2060764"/>
            <a:ext cx="6109799" cy="1021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Heuristic for Optional Number of LM Calls</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
        <p:nvSpPr>
          <p:cNvPr id="305" name="Google Shape;305;p48"/>
          <p:cNvSpPr txBox="1"/>
          <p:nvPr>
            <p:ph idx="1" type="body"/>
          </p:nvPr>
        </p:nvSpPr>
        <p:spPr>
          <a:xfrm>
            <a:off x="190500" y="963750"/>
            <a:ext cx="8763000" cy="383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How about Filter-Vote and the general answer space? Do </a:t>
            </a:r>
            <a:r>
              <a:rPr b="1" lang="en">
                <a:solidFill>
                  <a:schemeClr val="dk1"/>
                </a:solidFill>
                <a:latin typeface="Calibri"/>
                <a:ea typeface="Calibri"/>
                <a:cs typeface="Calibri"/>
                <a:sym typeface="Calibri"/>
              </a:rPr>
              <a:t>approximation</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i="1" lang="en" sz="1800">
                <a:solidFill>
                  <a:schemeClr val="dk1"/>
                </a:solidFill>
                <a:latin typeface="Calibri"/>
                <a:ea typeface="Calibri"/>
                <a:cs typeface="Calibri"/>
                <a:sym typeface="Calibri"/>
              </a:rPr>
              <a:t>F(K,x)</a:t>
            </a:r>
            <a:r>
              <a:rPr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should be treated separately for difficult and easy queries;</a:t>
            </a:r>
            <a:endParaRPr sz="1800">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i="1" lang="en" sz="1800">
                <a:solidFill>
                  <a:schemeClr val="dk1"/>
                </a:solidFill>
                <a:latin typeface="Calibri"/>
                <a:ea typeface="Calibri"/>
                <a:cs typeface="Calibri"/>
                <a:sym typeface="Calibri"/>
              </a:rPr>
              <a:t>I</a:t>
            </a:r>
            <a:r>
              <a:rPr i="1" lang="en" sz="1200">
                <a:solidFill>
                  <a:schemeClr val="dk1"/>
                </a:solidFill>
                <a:latin typeface="Calibri"/>
                <a:ea typeface="Calibri"/>
                <a:cs typeface="Calibri"/>
                <a:sym typeface="Calibri"/>
              </a:rPr>
              <a:t>x</a:t>
            </a:r>
            <a:r>
              <a:rPr i="1" lang="en" sz="1800">
                <a:solidFill>
                  <a:schemeClr val="dk1"/>
                </a:solidFill>
                <a:latin typeface="Calibri"/>
                <a:ea typeface="Calibri"/>
                <a:cs typeface="Calibri"/>
                <a:sym typeface="Calibri"/>
              </a:rPr>
              <a:t>(a,a) </a:t>
            </a:r>
            <a:r>
              <a:rPr lang="en" sz="1800">
                <a:solidFill>
                  <a:schemeClr val="dk1"/>
                </a:solidFill>
                <a:latin typeface="Calibri"/>
                <a:ea typeface="Calibri"/>
                <a:cs typeface="Calibri"/>
                <a:sym typeface="Calibri"/>
              </a:rPr>
              <a:t>grows roughly exponentially in </a:t>
            </a:r>
            <a:r>
              <a:rPr i="1" lang="en" sz="1800">
                <a:solidFill>
                  <a:schemeClr val="dk1"/>
                </a:solidFill>
                <a:latin typeface="Calibri"/>
                <a:ea typeface="Calibri"/>
                <a:cs typeface="Calibri"/>
                <a:sym typeface="Calibri"/>
              </a:rPr>
              <a:t>x</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In practice, use training dataset to fit the parameters in </a:t>
            </a:r>
            <a:r>
              <a:rPr i="1" lang="en">
                <a:solidFill>
                  <a:schemeClr val="dk1"/>
                </a:solidFill>
                <a:latin typeface="Calibri"/>
                <a:ea typeface="Calibri"/>
                <a:cs typeface="Calibri"/>
                <a:sym typeface="Calibri"/>
              </a:rPr>
              <a:t>G(K,D)</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Then use </a:t>
            </a:r>
            <a:r>
              <a:rPr i="1" lang="en" sz="1800">
                <a:solidFill>
                  <a:schemeClr val="dk1"/>
                </a:solidFill>
                <a:latin typeface="Calibri"/>
                <a:ea typeface="Calibri"/>
                <a:cs typeface="Calibri"/>
                <a:sym typeface="Calibri"/>
              </a:rPr>
              <a:t>argmax_K G(K,D) </a:t>
            </a:r>
            <a:r>
              <a:rPr lang="en" sz="1800">
                <a:solidFill>
                  <a:schemeClr val="dk1"/>
                </a:solidFill>
                <a:latin typeface="Calibri"/>
                <a:ea typeface="Calibri"/>
                <a:cs typeface="Calibri"/>
                <a:sym typeface="Calibri"/>
              </a:rPr>
              <a:t>to obtain the optimal number of LM calls.</a:t>
            </a:r>
            <a:endParaRPr sz="1800">
              <a:solidFill>
                <a:schemeClr val="dk1"/>
              </a:solidFill>
              <a:latin typeface="Calibri"/>
              <a:ea typeface="Calibri"/>
              <a:cs typeface="Calibri"/>
              <a:sym typeface="Calibri"/>
            </a:endParaRPr>
          </a:p>
        </p:txBody>
      </p:sp>
      <p:pic>
        <p:nvPicPr>
          <p:cNvPr id="306" name="Google Shape;306;p48"/>
          <p:cNvPicPr preferRelativeResize="0"/>
          <p:nvPr/>
        </p:nvPicPr>
        <p:blipFill rotWithShape="1">
          <a:blip r:embed="rId3">
            <a:alphaModFix/>
          </a:blip>
          <a:srcRect b="0" l="0" r="0" t="0"/>
          <a:stretch/>
        </p:blipFill>
        <p:spPr>
          <a:xfrm>
            <a:off x="2235861" y="2371050"/>
            <a:ext cx="4672276" cy="763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Experiments: Datasets and LM</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
        <p:nvSpPr>
          <p:cNvPr id="312" name="Google Shape;312;p49"/>
          <p:cNvSpPr txBox="1"/>
          <p:nvPr>
            <p:ph idx="1" type="body"/>
          </p:nvPr>
        </p:nvSpPr>
        <p:spPr>
          <a:xfrm>
            <a:off x="190500" y="963750"/>
            <a:ext cx="8763000" cy="383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MMLU PHYSICS: high school physics questions;</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TRUTHFULQA: truthfulness in generating answers to questions;</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GPQA: queries generated by experts in biology, physics, and chemistry;</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AVERITEC: claims (to verify the correctness);</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Each query is prompted as a </a:t>
            </a:r>
            <a:r>
              <a:rPr b="1" lang="en">
                <a:solidFill>
                  <a:schemeClr val="dk1"/>
                </a:solidFill>
                <a:latin typeface="Calibri"/>
                <a:ea typeface="Calibri"/>
                <a:cs typeface="Calibri"/>
                <a:sym typeface="Calibri"/>
              </a:rPr>
              <a:t>multiple-choice</a:t>
            </a:r>
            <a:r>
              <a:rPr lang="en">
                <a:solidFill>
                  <a:schemeClr val="dk1"/>
                </a:solidFill>
                <a:latin typeface="Calibri"/>
                <a:ea typeface="Calibri"/>
                <a:cs typeface="Calibri"/>
                <a:sym typeface="Calibri"/>
              </a:rPr>
              <a:t> question for evaluation.</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Vote: through</a:t>
            </a:r>
            <a:r>
              <a:rPr lang="en">
                <a:solidFill>
                  <a:schemeClr val="dk1"/>
                </a:solidFill>
                <a:latin typeface="Calibri"/>
                <a:ea typeface="Calibri"/>
                <a:cs typeface="Calibri"/>
                <a:sym typeface="Calibri"/>
              </a:rPr>
              <a:t> prompts, temperature, sampling, …</a:t>
            </a:r>
            <a:endParaRPr>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Language Model: </a:t>
            </a:r>
            <a:r>
              <a:rPr lang="en">
                <a:solidFill>
                  <a:schemeClr val="dk1"/>
                </a:solidFill>
                <a:latin typeface="Calibri"/>
                <a:ea typeface="Calibri"/>
                <a:cs typeface="Calibri"/>
                <a:sym typeface="Calibri"/>
              </a:rPr>
              <a:t>GPT-3.5-turbo-0125.</a:t>
            </a:r>
            <a:endParaRPr>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Experiments: </a:t>
            </a:r>
            <a:r>
              <a:rPr lang="en" sz="2500">
                <a:solidFill>
                  <a:srgbClr val="E84A27"/>
                </a:solidFill>
                <a:latin typeface="Calibri"/>
                <a:ea typeface="Calibri"/>
                <a:cs typeface="Calibri"/>
                <a:sym typeface="Calibri"/>
              </a:rPr>
              <a:t>AVERITEC</a:t>
            </a:r>
            <a:r>
              <a:rPr lang="en" sz="2500">
                <a:solidFill>
                  <a:srgbClr val="E84A27"/>
                </a:solidFill>
                <a:latin typeface="Calibri"/>
                <a:ea typeface="Calibri"/>
                <a:cs typeface="Calibri"/>
                <a:sym typeface="Calibri"/>
              </a:rPr>
              <a:t> </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pic>
        <p:nvPicPr>
          <p:cNvPr id="318" name="Google Shape;318;p50"/>
          <p:cNvPicPr preferRelativeResize="0"/>
          <p:nvPr/>
        </p:nvPicPr>
        <p:blipFill>
          <a:blip r:embed="rId3">
            <a:alphaModFix/>
          </a:blip>
          <a:stretch>
            <a:fillRect/>
          </a:stretch>
        </p:blipFill>
        <p:spPr>
          <a:xfrm>
            <a:off x="478725" y="1270475"/>
            <a:ext cx="2349424" cy="2259925"/>
          </a:xfrm>
          <a:prstGeom prst="rect">
            <a:avLst/>
          </a:prstGeom>
          <a:noFill/>
          <a:ln>
            <a:noFill/>
          </a:ln>
        </p:spPr>
      </p:pic>
      <p:sp>
        <p:nvSpPr>
          <p:cNvPr id="319" name="Google Shape;319;p50"/>
          <p:cNvSpPr txBox="1"/>
          <p:nvPr/>
        </p:nvSpPr>
        <p:spPr>
          <a:xfrm>
            <a:off x="344688" y="3706150"/>
            <a:ext cx="2617500" cy="4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Non-monotonic Scaling Behavior</a:t>
            </a:r>
            <a:endParaRPr>
              <a:solidFill>
                <a:schemeClr val="dk1"/>
              </a:solidFill>
              <a:latin typeface="Calibri"/>
              <a:ea typeface="Calibri"/>
              <a:cs typeface="Calibri"/>
              <a:sym typeface="Calibri"/>
            </a:endParaRPr>
          </a:p>
        </p:txBody>
      </p:sp>
      <p:pic>
        <p:nvPicPr>
          <p:cNvPr id="320" name="Google Shape;320;p50"/>
          <p:cNvPicPr preferRelativeResize="0"/>
          <p:nvPr/>
        </p:nvPicPr>
        <p:blipFill>
          <a:blip r:embed="rId4">
            <a:alphaModFix/>
          </a:blip>
          <a:stretch>
            <a:fillRect/>
          </a:stretch>
        </p:blipFill>
        <p:spPr>
          <a:xfrm>
            <a:off x="3476825" y="1298437"/>
            <a:ext cx="2190355" cy="2204000"/>
          </a:xfrm>
          <a:prstGeom prst="rect">
            <a:avLst/>
          </a:prstGeom>
          <a:noFill/>
          <a:ln>
            <a:noFill/>
          </a:ln>
        </p:spPr>
      </p:pic>
      <p:sp>
        <p:nvSpPr>
          <p:cNvPr id="321" name="Google Shape;321;p50"/>
          <p:cNvSpPr txBox="1"/>
          <p:nvPr/>
        </p:nvSpPr>
        <p:spPr>
          <a:xfrm>
            <a:off x="3070950" y="3706150"/>
            <a:ext cx="3002100" cy="4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Individual Query Difficulty</a:t>
            </a:r>
            <a:endParaRPr>
              <a:solidFill>
                <a:schemeClr val="dk1"/>
              </a:solidFill>
              <a:latin typeface="Calibri"/>
              <a:ea typeface="Calibri"/>
              <a:cs typeface="Calibri"/>
              <a:sym typeface="Calibri"/>
            </a:endParaRPr>
          </a:p>
        </p:txBody>
      </p:sp>
      <p:pic>
        <p:nvPicPr>
          <p:cNvPr id="322" name="Google Shape;322;p50"/>
          <p:cNvPicPr preferRelativeResize="0"/>
          <p:nvPr/>
        </p:nvPicPr>
        <p:blipFill>
          <a:blip r:embed="rId5">
            <a:alphaModFix/>
          </a:blip>
          <a:stretch>
            <a:fillRect/>
          </a:stretch>
        </p:blipFill>
        <p:spPr>
          <a:xfrm>
            <a:off x="6073050" y="1298425"/>
            <a:ext cx="2781459" cy="2204025"/>
          </a:xfrm>
          <a:prstGeom prst="rect">
            <a:avLst/>
          </a:prstGeom>
          <a:noFill/>
          <a:ln>
            <a:noFill/>
          </a:ln>
        </p:spPr>
      </p:pic>
      <p:sp>
        <p:nvSpPr>
          <p:cNvPr id="323" name="Google Shape;323;p50"/>
          <p:cNvSpPr txBox="1"/>
          <p:nvPr/>
        </p:nvSpPr>
        <p:spPr>
          <a:xfrm>
            <a:off x="5962725" y="3706150"/>
            <a:ext cx="3002100" cy="4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Fit with 2, 5, 10, 20, 50, 100 LM calls</a:t>
            </a:r>
            <a:endParaRPr>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Experiments: Synthetic</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pic>
        <p:nvPicPr>
          <p:cNvPr id="329" name="Google Shape;329;p51"/>
          <p:cNvPicPr preferRelativeResize="0"/>
          <p:nvPr/>
        </p:nvPicPr>
        <p:blipFill>
          <a:blip r:embed="rId3">
            <a:alphaModFix/>
          </a:blip>
          <a:stretch>
            <a:fillRect/>
          </a:stretch>
        </p:blipFill>
        <p:spPr>
          <a:xfrm>
            <a:off x="311700" y="1147650"/>
            <a:ext cx="5637902" cy="3636174"/>
          </a:xfrm>
          <a:prstGeom prst="rect">
            <a:avLst/>
          </a:prstGeom>
          <a:noFill/>
          <a:ln>
            <a:noFill/>
          </a:ln>
        </p:spPr>
      </p:pic>
      <p:sp>
        <p:nvSpPr>
          <p:cNvPr id="330" name="Google Shape;330;p51"/>
          <p:cNvSpPr txBox="1"/>
          <p:nvPr/>
        </p:nvSpPr>
        <p:spPr>
          <a:xfrm>
            <a:off x="5983250" y="1903750"/>
            <a:ext cx="310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Overall performance of one-layer Voting Inference Systems on synthetic datasets with </a:t>
            </a:r>
            <a:r>
              <a:rPr b="1" lang="en" sz="1600">
                <a:latin typeface="Calibri"/>
                <a:ea typeface="Calibri"/>
                <a:cs typeface="Calibri"/>
                <a:sym typeface="Calibri"/>
              </a:rPr>
              <a:t>bilevel</a:t>
            </a:r>
            <a:r>
              <a:rPr lang="en" sz="1600">
                <a:latin typeface="Calibri"/>
                <a:ea typeface="Calibri"/>
                <a:cs typeface="Calibri"/>
                <a:sym typeface="Calibri"/>
              </a:rPr>
              <a:t> difficulty: Increasing the number of LM calls does not necessarily lead to performance improvements.</a:t>
            </a:r>
            <a:endParaRPr sz="16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Summary</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
        <p:nvSpPr>
          <p:cNvPr id="336" name="Google Shape;336;p52"/>
          <p:cNvSpPr txBox="1"/>
          <p:nvPr>
            <p:ph idx="1" type="body"/>
          </p:nvPr>
        </p:nvSpPr>
        <p:spPr>
          <a:xfrm>
            <a:off x="190500" y="963750"/>
            <a:ext cx="8763000" cy="383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Takeaway Messages:</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More LLM Calls does not always improve performance.</a:t>
            </a:r>
            <a:endParaRPr sz="1800">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 compound system is highly sensitive to data.</a:t>
            </a:r>
            <a:endParaRPr sz="1800">
              <a:solidFill>
                <a:schemeClr val="dk1"/>
              </a:solidFill>
              <a:latin typeface="Calibri"/>
              <a:ea typeface="Calibri"/>
              <a:cs typeface="Calibri"/>
              <a:sym typeface="Calibri"/>
            </a:endParaRPr>
          </a:p>
          <a:p>
            <a:pPr indent="0" lvl="0" marL="457200" rtl="0" algn="l">
              <a:lnSpc>
                <a:spcPct val="100000"/>
              </a:lnSpc>
              <a:spcBef>
                <a:spcPts val="600"/>
              </a:spcBef>
              <a:spcAft>
                <a:spcPts val="0"/>
              </a:spcAft>
              <a:buNone/>
            </a:pPr>
            <a:r>
              <a:t/>
            </a:r>
            <a:endParaRPr>
              <a:solidFill>
                <a:schemeClr val="dk1"/>
              </a:solidFill>
              <a:latin typeface="Calibri"/>
              <a:ea typeface="Calibri"/>
              <a:cs typeface="Calibri"/>
              <a:sym typeface="Calibri"/>
            </a:endParaRPr>
          </a:p>
          <a:p>
            <a:pPr indent="-342900" lvl="0" marL="457200" rtl="0" algn="l">
              <a:lnSpc>
                <a:spcPct val="100000"/>
              </a:lnSpc>
              <a:spcBef>
                <a:spcPts val="600"/>
              </a:spcBef>
              <a:spcAft>
                <a:spcPts val="0"/>
              </a:spcAft>
              <a:buClr>
                <a:schemeClr val="dk1"/>
              </a:buClr>
              <a:buSzPts val="1800"/>
              <a:buFont typeface="Calibri"/>
              <a:buChar char="●"/>
            </a:pPr>
            <a:r>
              <a:rPr lang="en">
                <a:solidFill>
                  <a:schemeClr val="dk1"/>
                </a:solidFill>
                <a:latin typeface="Calibri"/>
                <a:ea typeface="Calibri"/>
                <a:cs typeface="Calibri"/>
                <a:sym typeface="Calibri"/>
              </a:rPr>
              <a:t>Limitations:</a:t>
            </a:r>
            <a:endParaRPr>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Only consider multiple choices; hard to generalize to other output formats.</a:t>
            </a:r>
            <a:endParaRPr sz="1800">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Fitting is done on the entire dataset, reducing generalization in applications.</a:t>
            </a:r>
            <a:endParaRPr sz="1800">
              <a:solidFill>
                <a:schemeClr val="dk1"/>
              </a:solidFill>
              <a:latin typeface="Calibri"/>
              <a:ea typeface="Calibri"/>
              <a:cs typeface="Calibri"/>
              <a:sym typeface="Calibri"/>
            </a:endParaRPr>
          </a:p>
          <a:p>
            <a:pPr indent="-342900" lvl="1" marL="914400" rtl="0" algn="l">
              <a:lnSpc>
                <a:spcPct val="100000"/>
              </a:lnSpc>
              <a:spcBef>
                <a:spcPts val="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“Cheat” on benchmarking, not producing better results.</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3964600" y="1538100"/>
            <a:ext cx="4776300" cy="2067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i="1" lang="en">
                <a:solidFill>
                  <a:schemeClr val="dk1"/>
                </a:solidFill>
                <a:latin typeface="Calibri"/>
                <a:ea typeface="Calibri"/>
                <a:cs typeface="Calibri"/>
                <a:sym typeface="Calibri"/>
              </a:rPr>
              <a:t>As expected</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U</a:t>
            </a:r>
            <a:r>
              <a:rPr lang="en">
                <a:solidFill>
                  <a:schemeClr val="dk1"/>
                </a:solidFill>
                <a:latin typeface="Calibri"/>
                <a:ea typeface="Calibri"/>
                <a:cs typeface="Calibri"/>
                <a:sym typeface="Calibri"/>
              </a:rPr>
              <a:t>sing a single network with smaller latency across all steps leads to </a:t>
            </a:r>
            <a:r>
              <a:rPr b="1" lang="en">
                <a:solidFill>
                  <a:schemeClr val="dk1"/>
                </a:solidFill>
                <a:latin typeface="Calibri"/>
                <a:ea typeface="Calibri"/>
                <a:cs typeface="Calibri"/>
                <a:sym typeface="Calibri"/>
              </a:rPr>
              <a:t>worse</a:t>
            </a:r>
            <a:r>
              <a:rPr lang="en">
                <a:solidFill>
                  <a:schemeClr val="dk1"/>
                </a:solidFill>
                <a:latin typeface="Calibri"/>
                <a:ea typeface="Calibri"/>
                <a:cs typeface="Calibri"/>
                <a:sym typeface="Calibri"/>
              </a:rPr>
              <a:t> sample quality due to the </a:t>
            </a:r>
            <a:r>
              <a:rPr b="1" lang="en">
                <a:solidFill>
                  <a:schemeClr val="dk1"/>
                </a:solidFill>
                <a:latin typeface="Calibri"/>
                <a:ea typeface="Calibri"/>
                <a:cs typeface="Calibri"/>
                <a:sym typeface="Calibri"/>
              </a:rPr>
              <a:t>lower model capacity</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pic>
        <p:nvPicPr>
          <p:cNvPr id="87" name="Google Shape;87;p18"/>
          <p:cNvPicPr preferRelativeResize="0"/>
          <p:nvPr/>
        </p:nvPicPr>
        <p:blipFill rotWithShape="1">
          <a:blip r:embed="rId3">
            <a:alphaModFix/>
          </a:blip>
          <a:srcRect b="43291" l="0" r="0" t="0"/>
          <a:stretch/>
        </p:blipFill>
        <p:spPr>
          <a:xfrm>
            <a:off x="311700" y="1358150"/>
            <a:ext cx="3277875" cy="2640910"/>
          </a:xfrm>
          <a:prstGeom prst="rect">
            <a:avLst/>
          </a:prstGeom>
          <a:noFill/>
          <a:ln>
            <a:noFill/>
          </a:ln>
        </p:spPr>
      </p:pic>
      <p:sp>
        <p:nvSpPr>
          <p:cNvPr id="88" name="Google Shape;88;p18"/>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Observations</a:t>
            </a:r>
            <a:endParaRPr sz="2500">
              <a:solidFill>
                <a:srgbClr val="E84A27"/>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rotWithShape="1">
          <a:blip r:embed="rId3">
            <a:alphaModFix/>
          </a:blip>
          <a:srcRect b="41809" l="0" r="0" t="0"/>
          <a:stretch/>
        </p:blipFill>
        <p:spPr>
          <a:xfrm>
            <a:off x="311700" y="1355100"/>
            <a:ext cx="3284000" cy="2617983"/>
          </a:xfrm>
          <a:prstGeom prst="rect">
            <a:avLst/>
          </a:prstGeom>
          <a:noFill/>
          <a:ln>
            <a:noFill/>
          </a:ln>
        </p:spPr>
      </p:pic>
      <p:sp>
        <p:nvSpPr>
          <p:cNvPr id="94" name="Google Shape;94;p19"/>
          <p:cNvSpPr txBox="1"/>
          <p:nvPr>
            <p:ph idx="1" type="body"/>
          </p:nvPr>
        </p:nvSpPr>
        <p:spPr>
          <a:xfrm>
            <a:off x="3845950" y="898950"/>
            <a:ext cx="4908600" cy="3345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solidFill>
                  <a:schemeClr val="dk1"/>
                </a:solidFill>
                <a:latin typeface="Calibri"/>
                <a:ea typeface="Calibri"/>
                <a:cs typeface="Calibri"/>
                <a:sym typeface="Calibri"/>
              </a:rPr>
              <a:t>Observation #1</a:t>
            </a:r>
            <a:r>
              <a:rPr lang="en">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The ranking of denoising abilities is </a:t>
            </a:r>
            <a:r>
              <a:rPr b="1" lang="en">
                <a:solidFill>
                  <a:schemeClr val="dk1"/>
                </a:solidFill>
                <a:latin typeface="Calibri"/>
                <a:ea typeface="Calibri"/>
                <a:cs typeface="Calibri"/>
                <a:sym typeface="Calibri"/>
              </a:rPr>
              <a:t>inconsistent</a:t>
            </a:r>
            <a:r>
              <a:rPr lang="en">
                <a:solidFill>
                  <a:schemeClr val="dk1"/>
                </a:solidFill>
                <a:latin typeface="Calibri"/>
                <a:ea typeface="Calibri"/>
                <a:cs typeface="Calibri"/>
                <a:sym typeface="Calibri"/>
              </a:rPr>
              <a:t> across steps.</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i="1" lang="en">
                <a:solidFill>
                  <a:schemeClr val="dk1"/>
                </a:solidFill>
                <a:latin typeface="Calibri"/>
                <a:ea typeface="Calibri"/>
                <a:cs typeface="Calibri"/>
                <a:sym typeface="Calibri"/>
              </a:rPr>
              <a:t>Observation #2</a:t>
            </a:r>
            <a:r>
              <a:rPr lang="en">
                <a:solidFill>
                  <a:schemeClr val="dk1"/>
                </a:solidFill>
                <a:latin typeface="Calibri"/>
                <a:ea typeface="Calibri"/>
                <a:cs typeface="Calibri"/>
                <a:sym typeface="Calibri"/>
              </a:rPr>
              <a:t>: Small models can </a:t>
            </a:r>
            <a:r>
              <a:rPr b="1" lang="en">
                <a:solidFill>
                  <a:schemeClr val="dk1"/>
                </a:solidFill>
                <a:latin typeface="Calibri"/>
                <a:ea typeface="Calibri"/>
                <a:cs typeface="Calibri"/>
                <a:sym typeface="Calibri"/>
              </a:rPr>
              <a:t>outperform</a:t>
            </a:r>
            <a:r>
              <a:rPr lang="en">
                <a:solidFill>
                  <a:schemeClr val="dk1"/>
                </a:solidFill>
                <a:latin typeface="Calibri"/>
                <a:ea typeface="Calibri"/>
                <a:cs typeface="Calibri"/>
                <a:sym typeface="Calibri"/>
              </a:rPr>
              <a:t> large models in a wide range of steps in terms of denoising loss.</a:t>
            </a:r>
            <a:endParaRPr>
              <a:solidFill>
                <a:schemeClr val="dk1"/>
              </a:solidFill>
              <a:latin typeface="Calibri"/>
              <a:ea typeface="Calibri"/>
              <a:cs typeface="Calibri"/>
              <a:sym typeface="Calibri"/>
            </a:endParaRPr>
          </a:p>
        </p:txBody>
      </p:sp>
      <p:sp>
        <p:nvSpPr>
          <p:cNvPr id="95" name="Google Shape;95;p19"/>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Observations</a:t>
            </a:r>
            <a:endParaRPr sz="2500">
              <a:solidFill>
                <a:srgbClr val="E84A27"/>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b="41554" l="0" r="0" t="0"/>
          <a:stretch/>
        </p:blipFill>
        <p:spPr>
          <a:xfrm>
            <a:off x="324306" y="1204100"/>
            <a:ext cx="3394219" cy="2650501"/>
          </a:xfrm>
          <a:prstGeom prst="rect">
            <a:avLst/>
          </a:prstGeom>
          <a:noFill/>
          <a:ln>
            <a:noFill/>
          </a:ln>
        </p:spPr>
      </p:pic>
      <p:sp>
        <p:nvSpPr>
          <p:cNvPr id="101" name="Google Shape;101;p20"/>
          <p:cNvSpPr txBox="1"/>
          <p:nvPr>
            <p:ph idx="1" type="body"/>
          </p:nvPr>
        </p:nvSpPr>
        <p:spPr>
          <a:xfrm>
            <a:off x="3718525" y="1523325"/>
            <a:ext cx="4975200" cy="265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solidFill>
                  <a:schemeClr val="dk1"/>
                </a:solidFill>
                <a:latin typeface="Calibri"/>
                <a:ea typeface="Calibri"/>
                <a:cs typeface="Calibri"/>
                <a:sym typeface="Calibri"/>
              </a:rPr>
              <a:t>Observation #3</a:t>
            </a:r>
            <a:r>
              <a:rPr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R</a:t>
            </a:r>
            <a:r>
              <a:rPr b="1" lang="en">
                <a:solidFill>
                  <a:schemeClr val="dk1"/>
                </a:solidFill>
                <a:latin typeface="Calibri"/>
                <a:ea typeface="Calibri"/>
                <a:cs typeface="Calibri"/>
                <a:sym typeface="Calibri"/>
              </a:rPr>
              <a:t>andomly selecting</a:t>
            </a:r>
            <a:r>
              <a:rPr lang="en">
                <a:solidFill>
                  <a:schemeClr val="dk1"/>
                </a:solidFill>
                <a:latin typeface="Calibri"/>
                <a:ea typeface="Calibri"/>
                <a:cs typeface="Calibri"/>
                <a:sym typeface="Calibri"/>
              </a:rPr>
              <a:t> pretrained models at different denoising steps can create mixed models that outperform the best model in terms of </a:t>
            </a:r>
            <a:r>
              <a:rPr b="1" lang="en">
                <a:solidFill>
                  <a:schemeClr val="dk1"/>
                </a:solidFill>
                <a:latin typeface="Calibri"/>
                <a:ea typeface="Calibri"/>
                <a:cs typeface="Calibri"/>
                <a:sym typeface="Calibri"/>
              </a:rPr>
              <a:t>both quality and speed</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sp>
        <p:nvSpPr>
          <p:cNvPr id="102" name="Google Shape;102;p20"/>
          <p:cNvSpPr/>
          <p:nvPr/>
        </p:nvSpPr>
        <p:spPr>
          <a:xfrm>
            <a:off x="1005425" y="2635250"/>
            <a:ext cx="857400" cy="90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20"/>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Observations</a:t>
            </a:r>
            <a:endParaRPr sz="2500">
              <a:solidFill>
                <a:srgbClr val="E84A27"/>
              </a:solidFill>
              <a:latin typeface="Calibri"/>
              <a:ea typeface="Calibri"/>
              <a:cs typeface="Calibri"/>
              <a:sym typeface="Calibri"/>
            </a:endParaRPr>
          </a:p>
        </p:txBody>
      </p:sp>
      <p:sp>
        <p:nvSpPr>
          <p:cNvPr id="104" name="Google Shape;104;p20"/>
          <p:cNvSpPr txBox="1"/>
          <p:nvPr/>
        </p:nvSpPr>
        <p:spPr>
          <a:xfrm>
            <a:off x="706200" y="3783800"/>
            <a:ext cx="2890200" cy="9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Calibri"/>
                <a:ea typeface="Calibri"/>
                <a:cs typeface="Calibri"/>
                <a:sym typeface="Calibri"/>
              </a:rPr>
              <a:t>The red line indicates the best FID </a:t>
            </a:r>
            <a:r>
              <a:rPr lang="en" sz="1600">
                <a:solidFill>
                  <a:schemeClr val="dk2"/>
                </a:solidFill>
                <a:latin typeface="Calibri"/>
                <a:ea typeface="Calibri"/>
                <a:cs typeface="Calibri"/>
                <a:sym typeface="Calibri"/>
              </a:rPr>
              <a:t>achieved</a:t>
            </a:r>
            <a:r>
              <a:rPr lang="en" sz="1600">
                <a:solidFill>
                  <a:schemeClr val="dk2"/>
                </a:solidFill>
                <a:latin typeface="Calibri"/>
                <a:ea typeface="Calibri"/>
                <a:cs typeface="Calibri"/>
                <a:sym typeface="Calibri"/>
              </a:rPr>
              <a:t> by a </a:t>
            </a:r>
            <a:r>
              <a:rPr i="1" lang="en" sz="1600">
                <a:solidFill>
                  <a:schemeClr val="dk2"/>
                </a:solidFill>
                <a:latin typeface="Calibri"/>
                <a:ea typeface="Calibri"/>
                <a:cs typeface="Calibri"/>
                <a:sym typeface="Calibri"/>
              </a:rPr>
              <a:t>single</a:t>
            </a:r>
            <a:r>
              <a:rPr lang="en" sz="1600">
                <a:solidFill>
                  <a:schemeClr val="dk2"/>
                </a:solidFill>
                <a:latin typeface="Calibri"/>
                <a:ea typeface="Calibri"/>
                <a:cs typeface="Calibri"/>
                <a:sym typeface="Calibri"/>
              </a:rPr>
              <a:t> model in the model zoo.</a:t>
            </a:r>
            <a:endParaRPr sz="16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577575" y="1145050"/>
            <a:ext cx="7838700" cy="2958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Intuition: favor using small models for certain denoising steps.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Given a set of pre-trained models, how to find the </a:t>
            </a:r>
            <a:r>
              <a:rPr b="1" lang="en" sz="1700">
                <a:solidFill>
                  <a:schemeClr val="dk1"/>
                </a:solidFill>
                <a:latin typeface="Calibri"/>
                <a:ea typeface="Calibri"/>
                <a:cs typeface="Calibri"/>
                <a:sym typeface="Calibri"/>
              </a:rPr>
              <a:t>model schedule</a:t>
            </a:r>
            <a:r>
              <a:rPr lang="en" sz="1700">
                <a:solidFill>
                  <a:schemeClr val="dk1"/>
                </a:solidFill>
                <a:latin typeface="Calibri"/>
                <a:ea typeface="Calibri"/>
                <a:cs typeface="Calibri"/>
                <a:sym typeface="Calibri"/>
              </a:rPr>
              <a:t> to achieve the best trade-off between generation quality and latency?</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Brute-force search seems impossible.</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 g</a:t>
            </a:r>
            <a:r>
              <a:rPr lang="en" sz="1700">
                <a:solidFill>
                  <a:schemeClr val="dk1"/>
                </a:solidFill>
                <a:latin typeface="Calibri"/>
                <a:ea typeface="Calibri"/>
                <a:cs typeface="Calibri"/>
                <a:sym typeface="Calibri"/>
              </a:rPr>
              <a:t>reedy algorithm does not work well.</a:t>
            </a:r>
            <a:endParaRPr sz="1700">
              <a:solidFill>
                <a:schemeClr val="dk1"/>
              </a:solidFill>
              <a:latin typeface="Calibri"/>
              <a:ea typeface="Calibri"/>
              <a:cs typeface="Calibri"/>
              <a:sym typeface="Calibri"/>
            </a:endParaRPr>
          </a:p>
        </p:txBody>
      </p:sp>
      <p:pic>
        <p:nvPicPr>
          <p:cNvPr id="110" name="Google Shape;110;p21"/>
          <p:cNvPicPr preferRelativeResize="0"/>
          <p:nvPr/>
        </p:nvPicPr>
        <p:blipFill>
          <a:blip r:embed="rId3">
            <a:alphaModFix/>
          </a:blip>
          <a:stretch>
            <a:fillRect/>
          </a:stretch>
        </p:blipFill>
        <p:spPr>
          <a:xfrm>
            <a:off x="2422400" y="3116300"/>
            <a:ext cx="4299199" cy="1950575"/>
          </a:xfrm>
          <a:prstGeom prst="rect">
            <a:avLst/>
          </a:prstGeom>
          <a:noFill/>
          <a:ln>
            <a:noFill/>
          </a:ln>
        </p:spPr>
      </p:pic>
      <p:sp>
        <p:nvSpPr>
          <p:cNvPr id="111" name="Google Shape;111;p21"/>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E84A27"/>
                </a:solidFill>
                <a:latin typeface="Calibri"/>
                <a:ea typeface="Calibri"/>
                <a:cs typeface="Calibri"/>
                <a:sym typeface="Calibri"/>
              </a:rPr>
              <a:t>Insights and Overall Ideas</a:t>
            </a:r>
            <a:endParaRPr sz="2500">
              <a:solidFill>
                <a:srgbClr val="E84A27"/>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500">
              <a:solidFill>
                <a:srgbClr val="E84A27"/>
              </a:solidFill>
              <a:latin typeface="Calibri"/>
              <a:ea typeface="Calibri"/>
              <a:cs typeface="Calibri"/>
              <a:sym typeface="Calibri"/>
            </a:endParaRPr>
          </a:p>
          <a:p>
            <a:pPr indent="0" lvl="0" marL="0" rtl="0" algn="l">
              <a:spcBef>
                <a:spcPts val="0"/>
              </a:spcBef>
              <a:spcAft>
                <a:spcPts val="0"/>
              </a:spcAft>
              <a:buNone/>
            </a:pPr>
            <a:r>
              <a:t/>
            </a:r>
            <a:endParaRPr sz="2500">
              <a:solidFill>
                <a:srgbClr val="E84A27"/>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641225" y="33165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
                <a:solidFill>
                  <a:schemeClr val="dk1"/>
                </a:solidFill>
                <a:latin typeface="Calibri"/>
                <a:ea typeface="Calibri"/>
                <a:cs typeface="Calibri"/>
                <a:sym typeface="Calibri"/>
              </a:rPr>
              <a:t>Introduce a special </a:t>
            </a:r>
            <a:r>
              <a:rPr b="1" lang="en">
                <a:solidFill>
                  <a:schemeClr val="dk1"/>
                </a:solidFill>
                <a:latin typeface="Calibri"/>
                <a:ea typeface="Calibri"/>
                <a:cs typeface="Calibri"/>
                <a:sym typeface="Calibri"/>
              </a:rPr>
              <a:t>null model</a:t>
            </a:r>
            <a:r>
              <a:rPr lang="en">
                <a:solidFill>
                  <a:schemeClr val="dk1"/>
                </a:solidFill>
                <a:latin typeface="Calibri"/>
                <a:ea typeface="Calibri"/>
                <a:cs typeface="Calibri"/>
                <a:sym typeface="Calibri"/>
              </a:rPr>
              <a:t> </a:t>
            </a:r>
            <a:r>
              <a:rPr i="1" lang="en">
                <a:solidFill>
                  <a:schemeClr val="dk1"/>
                </a:solidFill>
                <a:latin typeface="Calibri"/>
                <a:ea typeface="Calibri"/>
                <a:cs typeface="Calibri"/>
                <a:sym typeface="Calibri"/>
              </a:rPr>
              <a:t>a</a:t>
            </a:r>
            <a:r>
              <a:rPr i="1" lang="en" sz="1200">
                <a:solidFill>
                  <a:schemeClr val="dk1"/>
                </a:solidFill>
                <a:latin typeface="Calibri"/>
                <a:ea typeface="Calibri"/>
                <a:cs typeface="Calibri"/>
                <a:sym typeface="Calibri"/>
              </a:rPr>
              <a:t>0</a:t>
            </a:r>
            <a:r>
              <a:rPr lang="en">
                <a:solidFill>
                  <a:schemeClr val="dk1"/>
                </a:solidFill>
                <a:latin typeface="Calibri"/>
                <a:ea typeface="Calibri"/>
                <a:cs typeface="Calibri"/>
                <a:sym typeface="Calibri"/>
              </a:rPr>
              <a:t> to allow skipping timesteps.</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grpSp>
        <p:nvGrpSpPr>
          <p:cNvPr id="117" name="Google Shape;117;p22"/>
          <p:cNvGrpSpPr/>
          <p:nvPr/>
        </p:nvGrpSpPr>
        <p:grpSpPr>
          <a:xfrm>
            <a:off x="98626" y="1336652"/>
            <a:ext cx="4988189" cy="1594293"/>
            <a:chOff x="318688" y="2969750"/>
            <a:chExt cx="5836187" cy="1938350"/>
          </a:xfrm>
        </p:grpSpPr>
        <p:pic>
          <p:nvPicPr>
            <p:cNvPr id="118" name="Google Shape;118;p22"/>
            <p:cNvPicPr preferRelativeResize="0"/>
            <p:nvPr/>
          </p:nvPicPr>
          <p:blipFill>
            <a:blip r:embed="rId3">
              <a:alphaModFix/>
            </a:blip>
            <a:stretch>
              <a:fillRect/>
            </a:stretch>
          </p:blipFill>
          <p:spPr>
            <a:xfrm>
              <a:off x="318688" y="2969750"/>
              <a:ext cx="5836175" cy="1938350"/>
            </a:xfrm>
            <a:prstGeom prst="rect">
              <a:avLst/>
            </a:prstGeom>
            <a:noFill/>
            <a:ln>
              <a:noFill/>
            </a:ln>
          </p:spPr>
        </p:pic>
        <p:sp>
          <p:nvSpPr>
            <p:cNvPr id="119" name="Google Shape;119;p22"/>
            <p:cNvSpPr/>
            <p:nvPr/>
          </p:nvSpPr>
          <p:spPr>
            <a:xfrm>
              <a:off x="5555175" y="4234750"/>
              <a:ext cx="599700" cy="4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120" name="Google Shape;120;p22"/>
          <p:cNvPicPr preferRelativeResize="0"/>
          <p:nvPr/>
        </p:nvPicPr>
        <p:blipFill>
          <a:blip r:embed="rId4">
            <a:alphaModFix/>
          </a:blip>
          <a:stretch>
            <a:fillRect/>
          </a:stretch>
        </p:blipFill>
        <p:spPr>
          <a:xfrm>
            <a:off x="4888959" y="1336662"/>
            <a:ext cx="4156402" cy="1594275"/>
          </a:xfrm>
          <a:prstGeom prst="rect">
            <a:avLst/>
          </a:prstGeom>
          <a:noFill/>
          <a:ln>
            <a:noFill/>
          </a:ln>
        </p:spPr>
      </p:pic>
      <p:sp>
        <p:nvSpPr>
          <p:cNvPr id="121" name="Google Shape;121;p22"/>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Problem Formulation</a:t>
            </a:r>
            <a:endParaRPr sz="2500">
              <a:solidFill>
                <a:srgbClr val="E84A27"/>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2169625" y="1000075"/>
            <a:ext cx="4804742" cy="3991025"/>
          </a:xfrm>
          <a:prstGeom prst="rect">
            <a:avLst/>
          </a:prstGeom>
          <a:noFill/>
          <a:ln>
            <a:noFill/>
          </a:ln>
        </p:spPr>
      </p:pic>
      <p:sp>
        <p:nvSpPr>
          <p:cNvPr id="127" name="Google Shape;127;p23"/>
          <p:cNvSpPr txBox="1"/>
          <p:nvPr>
            <p:ph type="title"/>
          </p:nvPr>
        </p:nvSpPr>
        <p:spPr>
          <a:xfrm>
            <a:off x="311700" y="25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84A27"/>
                </a:solidFill>
                <a:latin typeface="Calibri"/>
                <a:ea typeface="Calibri"/>
                <a:cs typeface="Calibri"/>
                <a:sym typeface="Calibri"/>
              </a:rPr>
              <a:t>Approach Overview</a:t>
            </a:r>
            <a:endParaRPr sz="2500">
              <a:solidFill>
                <a:srgbClr val="E84A27"/>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